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5" r:id="rId2"/>
  </p:sldMasterIdLst>
  <p:notesMasterIdLst>
    <p:notesMasterId r:id="rId28"/>
  </p:notesMasterIdLst>
  <p:handoutMasterIdLst>
    <p:handoutMasterId r:id="rId29"/>
  </p:handoutMasterIdLst>
  <p:sldIdLst>
    <p:sldId id="256" r:id="rId3"/>
    <p:sldId id="339" r:id="rId4"/>
    <p:sldId id="322" r:id="rId5"/>
    <p:sldId id="355" r:id="rId6"/>
    <p:sldId id="356" r:id="rId7"/>
    <p:sldId id="357" r:id="rId8"/>
    <p:sldId id="340" r:id="rId9"/>
    <p:sldId id="337" r:id="rId10"/>
    <p:sldId id="351" r:id="rId11"/>
    <p:sldId id="338" r:id="rId12"/>
    <p:sldId id="352" r:id="rId13"/>
    <p:sldId id="354" r:id="rId14"/>
    <p:sldId id="303" r:id="rId15"/>
    <p:sldId id="323" r:id="rId16"/>
    <p:sldId id="324" r:id="rId17"/>
    <p:sldId id="350" r:id="rId18"/>
    <p:sldId id="342" r:id="rId19"/>
    <p:sldId id="343" r:id="rId20"/>
    <p:sldId id="344" r:id="rId21"/>
    <p:sldId id="345" r:id="rId22"/>
    <p:sldId id="346" r:id="rId23"/>
    <p:sldId id="347" r:id="rId24"/>
    <p:sldId id="348" r:id="rId25"/>
    <p:sldId id="349" r:id="rId26"/>
    <p:sldId id="27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9"/>
    <a:srgbClr val="FF3C37"/>
    <a:srgbClr val="159FDD"/>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353" autoAdjust="0"/>
  </p:normalViewPr>
  <p:slideViewPr>
    <p:cSldViewPr snapToGrid="0">
      <p:cViewPr varScale="1">
        <p:scale>
          <a:sx n="70" d="100"/>
          <a:sy n="70" d="100"/>
        </p:scale>
        <p:origin x="384" y="64"/>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2017/12/8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2017/12/8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62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70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5078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6" cstate="print">
            <a:extLst>
              <a:ext uri="{28A0092B-C50C-407E-A947-70E740481C1C}">
                <a14:useLocalDpi xmlns:a14="http://schemas.microsoft.com/office/drawing/2010/main" val="0"/>
              </a:ext>
            </a:extLst>
          </a:blip>
          <a:srcRect b="15323"/>
          <a:stretch>
            <a:fillRect/>
          </a:stretch>
        </p:blipFill>
        <p:spPr bwMode="auto">
          <a:xfrm>
            <a:off x="0" y="0"/>
            <a:ext cx="12193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xmlns="" id="{56E3D8AC-D929-4E36-A17A-116D7B0BAB04}"/>
              </a:ext>
            </a:extLst>
          </p:cNvPr>
          <p:cNvSpPr/>
          <p:nvPr userDrawn="1"/>
        </p:nvSpPr>
        <p:spPr>
          <a:xfrm>
            <a:off x="0" y="0"/>
            <a:ext cx="12193588"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150128663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txStyles>
    <p:titleStyle>
      <a:lvl1pPr algn="l" rtl="0" eaLnBrk="0" fontAlgn="base" hangingPunct="0">
        <a:lnSpc>
          <a:spcPct val="90000"/>
        </a:lnSpc>
        <a:spcBef>
          <a:spcPct val="0"/>
        </a:spcBef>
        <a:spcAft>
          <a:spcPct val="0"/>
        </a:spcAft>
        <a:defRPr kumimoji="1"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2pPr>
      <a:lvl3pPr algn="l" rtl="0" eaLnBrk="0" fontAlgn="base" hangingPunct="0">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3pPr>
      <a:lvl4pPr algn="l" rtl="0" eaLnBrk="0" fontAlgn="base" hangingPunct="0">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4pPr>
      <a:lvl5pPr algn="l" rtl="0" eaLnBrk="0" fontAlgn="base" hangingPunct="0">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5pPr>
      <a:lvl6pPr marL="457200" algn="l" rtl="0" fontAlgn="base">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6pPr>
      <a:lvl7pPr marL="914400" algn="l" rtl="0" fontAlgn="base">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7pPr>
      <a:lvl8pPr marL="1371600" algn="l" rtl="0" fontAlgn="base">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8pPr>
      <a:lvl9pPr marL="1828800" algn="l" rtl="0" fontAlgn="base">
        <a:lnSpc>
          <a:spcPct val="90000"/>
        </a:lnSpc>
        <a:spcBef>
          <a:spcPct val="0"/>
        </a:spcBef>
        <a:spcAft>
          <a:spcPct val="0"/>
        </a:spcAft>
        <a:defRPr kumimoji="1" sz="4400">
          <a:solidFill>
            <a:schemeClr val="tx1"/>
          </a:solidFill>
          <a:latin typeface="华文细黑" panose="02010600040101010101" pitchFamily="2" charset="-122"/>
          <a:ea typeface="华文细黑" panose="0201060004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79643" y="2931942"/>
            <a:ext cx="4790331" cy="646331"/>
          </a:xfrm>
          <a:prstGeom prst="rect">
            <a:avLst/>
          </a:prstGeom>
          <a:noFill/>
        </p:spPr>
        <p:txBody>
          <a:bodyPr wrap="square" rtlCol="0">
            <a:spAutoFit/>
          </a:bodyPr>
          <a:lstStyle/>
          <a:p>
            <a:pPr algn="dist"/>
            <a:r>
              <a:rPr lang="zh-CN" altLang="en-US" sz="3600" dirty="0">
                <a:solidFill>
                  <a:schemeClr val="bg1"/>
                </a:solidFill>
                <a:latin typeface="华康俪金黑W8(P)" panose="020B0800000000000000" pitchFamily="34" charset="-122"/>
                <a:ea typeface="华康俪金黑W8(P)" panose="020B0800000000000000" pitchFamily="34" charset="-122"/>
              </a:rPr>
              <a:t>五组</a:t>
            </a:r>
            <a:r>
              <a:rPr lang="zh-CN" altLang="en-US" sz="3600" dirty="0" smtClean="0">
                <a:solidFill>
                  <a:schemeClr val="bg1"/>
                </a:solidFill>
                <a:latin typeface="华康俪金黑W8(P)" panose="020B0800000000000000" pitchFamily="34" charset="-122"/>
                <a:ea typeface="华康俪金黑W8(P)" panose="020B0800000000000000" pitchFamily="34" charset="-122"/>
              </a:rPr>
              <a:t>第十一周</a:t>
            </a:r>
            <a:r>
              <a:rPr lang="zh-CN" altLang="en-US" sz="3600" dirty="0">
                <a:solidFill>
                  <a:schemeClr val="bg1"/>
                </a:solidFill>
                <a:latin typeface="华康俪金黑W8(P)" panose="020B0800000000000000" pitchFamily="34" charset="-122"/>
                <a:ea typeface="华康俪金黑W8(P)" panose="020B0800000000000000" pitchFamily="34" charset="-122"/>
              </a:rPr>
              <a:t>小组汇报</a:t>
            </a:r>
          </a:p>
        </p:txBody>
      </p:sp>
      <p:sp>
        <p:nvSpPr>
          <p:cNvPr id="26" name="TextBox 34"/>
          <p:cNvSpPr txBox="1"/>
          <p:nvPr/>
        </p:nvSpPr>
        <p:spPr>
          <a:xfrm>
            <a:off x="10261982" y="2159539"/>
            <a:ext cx="1396618" cy="461665"/>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第五组</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45641" y="2820911"/>
            <a:ext cx="1396618" cy="1569660"/>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支良</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孙羽茜</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姜</a:t>
            </a:r>
            <a:r>
              <a:rPr lang="zh-CN" altLang="en-US" sz="2400" b="1" dirty="0" smtClean="0">
                <a:solidFill>
                  <a:schemeClr val="bg1"/>
                </a:solidFill>
                <a:latin typeface="华文细黑" panose="02010600040101010101" pitchFamily="2" charset="-122"/>
                <a:ea typeface="华文细黑" panose="02010600040101010101" pitchFamily="2" charset="-122"/>
              </a:rPr>
              <a:t>春晓</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谭淞耀</a:t>
            </a:r>
            <a:endParaRPr lang="en-US" altLang="zh-CN" sz="2400" b="1" dirty="0" smtClean="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79040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a:off x="9400431" y="3639828"/>
            <a:ext cx="813169" cy="555009"/>
            <a:chOff x="-1129498" y="1162050"/>
            <a:chExt cx="1400826" cy="956101"/>
          </a:xfrm>
        </p:grpSpPr>
        <p:sp>
          <p:nvSpPr>
            <p:cNvPr id="22" name="椭圆 21"/>
            <p:cNvSpPr/>
            <p:nvPr/>
          </p:nvSpPr>
          <p:spPr>
            <a:xfrm>
              <a:off x="-590550" y="1162050"/>
              <a:ext cx="533400" cy="53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93604" y="1734909"/>
              <a:ext cx="1164932" cy="383242"/>
            </a:xfrm>
            <a:custGeom>
              <a:avLst/>
              <a:gdLst>
                <a:gd name="connsiteX0" fmla="*/ 582466 w 1164932"/>
                <a:gd name="connsiteY0" fmla="*/ 0 h 383242"/>
                <a:gd name="connsiteX1" fmla="*/ 1128199 w 1164932"/>
                <a:gd name="connsiteY1" fmla="*/ 310762 h 383242"/>
                <a:gd name="connsiteX2" fmla="*/ 1164932 w 1164932"/>
                <a:gd name="connsiteY2" fmla="*/ 383242 h 383242"/>
                <a:gd name="connsiteX3" fmla="*/ 0 w 1164932"/>
                <a:gd name="connsiteY3" fmla="*/ 383242 h 383242"/>
                <a:gd name="connsiteX4" fmla="*/ 36733 w 1164932"/>
                <a:gd name="connsiteY4" fmla="*/ 310762 h 383242"/>
                <a:gd name="connsiteX5" fmla="*/ 582466 w 1164932"/>
                <a:gd name="connsiteY5" fmla="*/ 0 h 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4932" h="383242">
                  <a:moveTo>
                    <a:pt x="582466" y="0"/>
                  </a:moveTo>
                  <a:cubicBezTo>
                    <a:pt x="809639" y="0"/>
                    <a:pt x="1009928" y="123270"/>
                    <a:pt x="1128199" y="310762"/>
                  </a:cubicBezTo>
                  <a:lnTo>
                    <a:pt x="1164932" y="383242"/>
                  </a:lnTo>
                  <a:lnTo>
                    <a:pt x="0" y="383242"/>
                  </a:lnTo>
                  <a:lnTo>
                    <a:pt x="36733" y="310762"/>
                  </a:lnTo>
                  <a:cubicBezTo>
                    <a:pt x="155004" y="123270"/>
                    <a:pt x="355294" y="0"/>
                    <a:pt x="582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129498" y="1191984"/>
              <a:ext cx="428625" cy="714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11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416320"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深度学习运用于交互</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5243991" y="1642951"/>
            <a:ext cx="6653982" cy="3742865"/>
          </a:xfrm>
          <a:prstGeom prst="rect">
            <a:avLst/>
          </a:prstGeom>
          <a:noFill/>
          <a:ln>
            <a:noFill/>
          </a:ln>
        </p:spPr>
      </p:pic>
      <p:sp>
        <p:nvSpPr>
          <p:cNvPr id="13" name="文本框 12"/>
          <p:cNvSpPr txBox="1"/>
          <p:nvPr/>
        </p:nvSpPr>
        <p:spPr>
          <a:xfrm>
            <a:off x="403364" y="1746417"/>
            <a:ext cx="4521875" cy="2862322"/>
          </a:xfrm>
          <a:prstGeom prst="rect">
            <a:avLst/>
          </a:prstGeom>
          <a:noFill/>
        </p:spPr>
        <p:txBody>
          <a:bodyPr wrap="square" rtlCol="0">
            <a:spAutoFit/>
          </a:bodyPr>
          <a:lstStyle/>
          <a:p>
            <a:r>
              <a:rPr lang="en-US" altLang="zh-CN" sz="2000" dirty="0" smtClean="0">
                <a:solidFill>
                  <a:schemeClr val="bg1"/>
                </a:solidFill>
              </a:rPr>
              <a:t>DNN</a:t>
            </a:r>
            <a:r>
              <a:rPr lang="zh-CN" altLang="en-US" sz="2000" dirty="0" smtClean="0">
                <a:solidFill>
                  <a:schemeClr val="bg1"/>
                </a:solidFill>
              </a:rPr>
              <a:t>对于</a:t>
            </a:r>
            <a:r>
              <a:rPr lang="en-US" altLang="zh-CN" sz="2000" dirty="0" smtClean="0">
                <a:solidFill>
                  <a:schemeClr val="bg1"/>
                </a:solidFill>
              </a:rPr>
              <a:t>AR</a:t>
            </a:r>
            <a:r>
              <a:rPr lang="zh-CN" altLang="en-US" sz="2000" dirty="0" smtClean="0">
                <a:solidFill>
                  <a:schemeClr val="bg1"/>
                </a:solidFill>
              </a:rPr>
              <a:t>技术的帮助：实现</a:t>
            </a:r>
            <a:r>
              <a:rPr lang="zh-CN" altLang="en-US" sz="2000" dirty="0">
                <a:solidFill>
                  <a:schemeClr val="bg1"/>
                </a:solidFill>
              </a:rPr>
              <a:t>了高精度实时手部动作识别，既能跟踪单个手指，识别每个手指细微的动作，也可扩展至跟踪多只手。</a:t>
            </a:r>
          </a:p>
          <a:p>
            <a:endParaRPr lang="zh-CN" altLang="en-US" sz="2000" dirty="0">
              <a:solidFill>
                <a:schemeClr val="bg1"/>
              </a:solidFill>
            </a:endParaRPr>
          </a:p>
          <a:p>
            <a:r>
              <a:rPr lang="zh-CN" altLang="en-US" sz="2000" dirty="0">
                <a:solidFill>
                  <a:schemeClr val="bg1"/>
                </a:solidFill>
              </a:rPr>
              <a:t>这样</a:t>
            </a:r>
            <a:r>
              <a:rPr lang="zh-CN" altLang="en-US" sz="2000" dirty="0" smtClean="0">
                <a:solidFill>
                  <a:schemeClr val="bg1"/>
                </a:solidFill>
              </a:rPr>
              <a:t>的</a:t>
            </a:r>
            <a:r>
              <a:rPr lang="en-US" altLang="zh-CN" sz="2000" dirty="0">
                <a:solidFill>
                  <a:schemeClr val="bg1"/>
                </a:solidFill>
              </a:rPr>
              <a:t>AR</a:t>
            </a:r>
            <a:r>
              <a:rPr lang="zh-CN" altLang="en-US" sz="2000" dirty="0" smtClean="0">
                <a:solidFill>
                  <a:schemeClr val="bg1"/>
                </a:solidFill>
              </a:rPr>
              <a:t>产品</a:t>
            </a:r>
            <a:r>
              <a:rPr lang="zh-CN" altLang="en-US" sz="2000" dirty="0">
                <a:solidFill>
                  <a:schemeClr val="bg1"/>
                </a:solidFill>
              </a:rPr>
              <a:t>的手势识别具有捕捉精度高，响应速度快，灵敏度高，可以不受环境光线强弱影响，室内室外都可以使用。</a:t>
            </a:r>
            <a:endParaRPr lang="zh-CN" altLang="en-US" sz="2000" dirty="0">
              <a:solidFill>
                <a:schemeClr val="bg1"/>
              </a:solidFill>
            </a:endParaRPr>
          </a:p>
        </p:txBody>
      </p:sp>
    </p:spTree>
    <p:extLst>
      <p:ext uri="{BB962C8B-B14F-4D97-AF65-F5344CB8AC3E}">
        <p14:creationId xmlns:p14="http://schemas.microsoft.com/office/powerpoint/2010/main" val="3728819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416320"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深度学习运用于交互</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5243991" y="1642951"/>
            <a:ext cx="6653982" cy="3742865"/>
          </a:xfrm>
          <a:prstGeom prst="rect">
            <a:avLst/>
          </a:prstGeom>
          <a:noFill/>
          <a:ln>
            <a:noFill/>
          </a:ln>
        </p:spPr>
      </p:pic>
      <p:sp>
        <p:nvSpPr>
          <p:cNvPr id="13" name="文本框 12"/>
          <p:cNvSpPr txBox="1"/>
          <p:nvPr/>
        </p:nvSpPr>
        <p:spPr>
          <a:xfrm>
            <a:off x="275348" y="2083222"/>
            <a:ext cx="4521875" cy="2862322"/>
          </a:xfrm>
          <a:prstGeom prst="rect">
            <a:avLst/>
          </a:prstGeom>
          <a:noFill/>
        </p:spPr>
        <p:txBody>
          <a:bodyPr wrap="square" rtlCol="0">
            <a:spAutoFit/>
          </a:bodyPr>
          <a:lstStyle/>
          <a:p>
            <a:r>
              <a:rPr lang="zh-CN" altLang="en-US" sz="2000" dirty="0" smtClean="0">
                <a:solidFill>
                  <a:schemeClr val="bg1"/>
                </a:solidFill>
              </a:rPr>
              <a:t>这样</a:t>
            </a:r>
            <a:r>
              <a:rPr lang="en-US" altLang="zh-CN" sz="2000" dirty="0" smtClean="0">
                <a:solidFill>
                  <a:schemeClr val="bg1"/>
                </a:solidFill>
              </a:rPr>
              <a:t>AR</a:t>
            </a:r>
            <a:r>
              <a:rPr lang="zh-CN" altLang="en-US" sz="2000" dirty="0" smtClean="0">
                <a:solidFill>
                  <a:schemeClr val="bg1"/>
                </a:solidFill>
              </a:rPr>
              <a:t>与深度学习在交互领域的结合会引发一些新的概念。</a:t>
            </a:r>
            <a:endParaRPr lang="en-US" altLang="zh-CN" sz="2000" dirty="0" smtClean="0">
              <a:solidFill>
                <a:schemeClr val="bg1"/>
              </a:solidFill>
            </a:endParaRPr>
          </a:p>
          <a:p>
            <a:endParaRPr lang="en-US" altLang="zh-CN" sz="2000" dirty="0">
              <a:solidFill>
                <a:schemeClr val="bg1"/>
              </a:solidFill>
            </a:endParaRPr>
          </a:p>
          <a:p>
            <a:r>
              <a:rPr lang="zh-CN" altLang="en-US" sz="2000" dirty="0">
                <a:solidFill>
                  <a:schemeClr val="bg1"/>
                </a:solidFill>
              </a:rPr>
              <a:t>新的交互方式：</a:t>
            </a:r>
            <a:r>
              <a:rPr lang="zh-CN" altLang="en-US" sz="2000" dirty="0">
                <a:solidFill>
                  <a:schemeClr val="accent2"/>
                </a:solidFill>
              </a:rPr>
              <a:t>空间用户</a:t>
            </a:r>
            <a:r>
              <a:rPr lang="zh-CN" altLang="en-US" sz="2000" dirty="0" smtClean="0">
                <a:solidFill>
                  <a:schemeClr val="accent2"/>
                </a:solidFill>
              </a:rPr>
              <a:t>界面</a:t>
            </a:r>
            <a:endParaRPr lang="en-US" altLang="zh-CN" sz="2000" dirty="0" smtClean="0">
              <a:solidFill>
                <a:schemeClr val="accent2"/>
              </a:solidFill>
            </a:endParaRPr>
          </a:p>
          <a:p>
            <a:r>
              <a:rPr lang="zh-CN" altLang="en-US" sz="2000" dirty="0">
                <a:solidFill>
                  <a:schemeClr val="bg1"/>
                </a:solidFill>
              </a:rPr>
              <a:t>你</a:t>
            </a:r>
            <a:r>
              <a:rPr lang="zh-CN" altLang="en-US" sz="2000" dirty="0" smtClean="0">
                <a:solidFill>
                  <a:schemeClr val="bg1"/>
                </a:solidFill>
              </a:rPr>
              <a:t>可以</a:t>
            </a:r>
            <a:r>
              <a:rPr lang="zh-CN" altLang="en-US" sz="2000" dirty="0">
                <a:solidFill>
                  <a:schemeClr val="bg1"/>
                </a:solidFill>
              </a:rPr>
              <a:t>在空间而不是触摸屏或键盘上与电脑连接</a:t>
            </a:r>
            <a:r>
              <a:rPr lang="zh-CN" altLang="en-US" sz="2000" dirty="0" smtClean="0">
                <a:solidFill>
                  <a:schemeClr val="bg1"/>
                </a:solidFill>
              </a:rPr>
              <a:t>。假设</a:t>
            </a:r>
            <a:r>
              <a:rPr lang="zh-CN" altLang="en-US" sz="2000" dirty="0">
                <a:solidFill>
                  <a:schemeClr val="bg1"/>
                </a:solidFill>
              </a:rPr>
              <a:t>用户想要从虚拟桌面上拿取物品，开一辆虚拟汽车或制作虚拟陶器。双手显然是关键</a:t>
            </a:r>
            <a:r>
              <a:rPr lang="zh-CN" altLang="en-US" sz="2000" dirty="0" smtClean="0">
                <a:solidFill>
                  <a:schemeClr val="bg1"/>
                </a:solidFill>
              </a:rPr>
              <a:t>。</a:t>
            </a:r>
            <a:endParaRPr lang="zh-CN" altLang="en-US" sz="2000" dirty="0">
              <a:solidFill>
                <a:schemeClr val="bg1"/>
              </a:solidFill>
            </a:endParaRPr>
          </a:p>
          <a:p>
            <a:endParaRPr lang="zh-CN" altLang="en-US" sz="2000" dirty="0">
              <a:solidFill>
                <a:schemeClr val="bg1"/>
              </a:solidFill>
            </a:endParaRPr>
          </a:p>
        </p:txBody>
      </p:sp>
    </p:spTree>
    <p:extLst>
      <p:ext uri="{BB962C8B-B14F-4D97-AF65-F5344CB8AC3E}">
        <p14:creationId xmlns:p14="http://schemas.microsoft.com/office/powerpoint/2010/main" val="3720115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416320"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深度学习运用于交互</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338934" y="1746417"/>
            <a:ext cx="11703714" cy="1323439"/>
          </a:xfrm>
          <a:prstGeom prst="rect">
            <a:avLst/>
          </a:prstGeom>
          <a:noFill/>
        </p:spPr>
        <p:txBody>
          <a:bodyPr wrap="square" rtlCol="0">
            <a:spAutoFit/>
          </a:bodyPr>
          <a:lstStyle/>
          <a:p>
            <a:r>
              <a:rPr lang="zh-CN" altLang="en-US" sz="2000" dirty="0" smtClean="0">
                <a:solidFill>
                  <a:schemeClr val="accent2"/>
                </a:solidFill>
              </a:rPr>
              <a:t>更智能，更人性</a:t>
            </a:r>
            <a:endParaRPr lang="en-US" altLang="zh-CN" sz="2000" dirty="0" smtClean="0">
              <a:solidFill>
                <a:schemeClr val="accent2"/>
              </a:solidFill>
            </a:endParaRPr>
          </a:p>
          <a:p>
            <a:endParaRPr lang="en-US" altLang="zh-CN" sz="2000" dirty="0">
              <a:solidFill>
                <a:schemeClr val="bg1"/>
              </a:solidFill>
            </a:endParaRPr>
          </a:p>
          <a:p>
            <a:r>
              <a:rPr lang="zh-CN" altLang="en-US" sz="2000" dirty="0">
                <a:solidFill>
                  <a:schemeClr val="bg1"/>
                </a:solidFill>
              </a:rPr>
              <a:t>深度</a:t>
            </a:r>
            <a:r>
              <a:rPr lang="zh-CN" altLang="en-US" sz="2000" dirty="0" smtClean="0">
                <a:solidFill>
                  <a:schemeClr val="bg1"/>
                </a:solidFill>
              </a:rPr>
              <a:t>学习结合</a:t>
            </a:r>
            <a:r>
              <a:rPr lang="en-US" altLang="zh-CN" sz="2000" dirty="0" smtClean="0">
                <a:solidFill>
                  <a:schemeClr val="bg1"/>
                </a:solidFill>
              </a:rPr>
              <a:t>SLAM</a:t>
            </a:r>
            <a:r>
              <a:rPr lang="zh-CN" altLang="en-US" sz="2000" dirty="0" smtClean="0">
                <a:solidFill>
                  <a:schemeClr val="bg1"/>
                </a:solidFill>
              </a:rPr>
              <a:t>技术运用于对地图的处理。</a:t>
            </a:r>
            <a:endParaRPr lang="en-US" altLang="zh-CN" sz="2000" dirty="0" smtClean="0">
              <a:solidFill>
                <a:schemeClr val="bg1"/>
              </a:solidFill>
            </a:endParaRPr>
          </a:p>
          <a:p>
            <a:r>
              <a:rPr lang="zh-CN" altLang="en-US" sz="2000" dirty="0">
                <a:solidFill>
                  <a:schemeClr val="bg1"/>
                </a:solidFill>
              </a:rPr>
              <a:t>比如</a:t>
            </a:r>
            <a:r>
              <a:rPr lang="zh-CN" altLang="en-US" sz="2000" dirty="0" smtClean="0">
                <a:solidFill>
                  <a:schemeClr val="bg1"/>
                </a:solidFill>
              </a:rPr>
              <a:t>在</a:t>
            </a:r>
            <a:r>
              <a:rPr lang="en-US" altLang="zh-CN" sz="2000" dirty="0" err="1" smtClean="0">
                <a:solidFill>
                  <a:schemeClr val="bg1"/>
                </a:solidFill>
              </a:rPr>
              <a:t>pokemon</a:t>
            </a:r>
            <a:r>
              <a:rPr lang="en-US" altLang="zh-CN" sz="2000" dirty="0" smtClean="0">
                <a:solidFill>
                  <a:schemeClr val="bg1"/>
                </a:solidFill>
              </a:rPr>
              <a:t> GO</a:t>
            </a:r>
            <a:r>
              <a:rPr lang="zh-CN" altLang="en-US" sz="2000" dirty="0" smtClean="0">
                <a:solidFill>
                  <a:schemeClr val="bg1"/>
                </a:solidFill>
              </a:rPr>
              <a:t>这样的游戏中减少不人性化的现象，例如让用户去危险的地方或私宅捕捉精灵。</a:t>
            </a:r>
            <a:endParaRPr lang="zh-CN" altLang="en-US" sz="2000" dirty="0">
              <a:solidFill>
                <a:schemeClr val="bg1"/>
              </a:solidFill>
            </a:endParaRPr>
          </a:p>
        </p:txBody>
      </p:sp>
    </p:spTree>
    <p:extLst>
      <p:ext uri="{BB962C8B-B14F-4D97-AF65-F5344CB8AC3E}">
        <p14:creationId xmlns:p14="http://schemas.microsoft.com/office/powerpoint/2010/main" val="2572535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02632" y="508419"/>
              <a:ext cx="3416320" cy="523220"/>
            </a:xfrm>
            <a:prstGeom prst="rect">
              <a:avLst/>
            </a:prstGeom>
            <a:noFill/>
          </p:spPr>
          <p:txBody>
            <a:bodyPr wrap="none" rtlCol="0">
              <a:spAutoFit/>
            </a:bodyPr>
            <a:lstStyle/>
            <a:p>
              <a:r>
                <a:rPr lang="zh-CN" altLang="en-US" sz="2800" dirty="0">
                  <a:solidFill>
                    <a:schemeClr val="bg1"/>
                  </a:solidFill>
                  <a:latin typeface="华文细黑" panose="02010600040101010101" pitchFamily="2" charset="-122"/>
                  <a:ea typeface="华文细黑" panose="02010600040101010101" pitchFamily="2" charset="-122"/>
                </a:rPr>
                <a:t>深度学习运用</a:t>
              </a:r>
              <a:r>
                <a:rPr lang="zh-CN" altLang="en-US" sz="2800" dirty="0" smtClean="0">
                  <a:solidFill>
                    <a:schemeClr val="bg1"/>
                  </a:solidFill>
                  <a:latin typeface="华文细黑" panose="02010600040101010101" pitchFamily="2" charset="-122"/>
                  <a:ea typeface="华文细黑" panose="02010600040101010101" pitchFamily="2" charset="-122"/>
                </a:rPr>
                <a:t>于</a:t>
              </a:r>
              <a:r>
                <a:rPr lang="zh-CN" altLang="en-US" sz="2800" dirty="0">
                  <a:solidFill>
                    <a:schemeClr val="bg1"/>
                  </a:solidFill>
                  <a:latin typeface="华文细黑" panose="02010600040101010101" pitchFamily="2" charset="-122"/>
                  <a:ea typeface="华文细黑" panose="02010600040101010101" pitchFamily="2" charset="-122"/>
                </a:rPr>
                <a:t>图像</a:t>
              </a: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6414397" y="2246455"/>
            <a:ext cx="5199828" cy="2791143"/>
          </a:xfrm>
          <a:prstGeom prst="rect">
            <a:avLst/>
          </a:prstGeom>
          <a:noFill/>
          <a:ln>
            <a:noFill/>
          </a:ln>
        </p:spPr>
      </p:pic>
      <p:sp>
        <p:nvSpPr>
          <p:cNvPr id="13" name="文本框 12"/>
          <p:cNvSpPr txBox="1"/>
          <p:nvPr/>
        </p:nvSpPr>
        <p:spPr>
          <a:xfrm>
            <a:off x="598765" y="1369593"/>
            <a:ext cx="4521875" cy="5016758"/>
          </a:xfrm>
          <a:prstGeom prst="rect">
            <a:avLst/>
          </a:prstGeom>
          <a:noFill/>
        </p:spPr>
        <p:txBody>
          <a:bodyPr wrap="square" rtlCol="0">
            <a:spAutoFit/>
          </a:bodyPr>
          <a:lstStyle/>
          <a:p>
            <a:r>
              <a:rPr lang="zh-CN" altLang="en-US" sz="2000" dirty="0" smtClean="0">
                <a:solidFill>
                  <a:schemeClr val="bg1"/>
                </a:solidFill>
              </a:rPr>
              <a:t>深度学习可以在物体识别中起到很大的意义。</a:t>
            </a:r>
            <a:endParaRPr lang="en-US" altLang="zh-CN" sz="2000" dirty="0" smtClean="0">
              <a:solidFill>
                <a:schemeClr val="bg1"/>
              </a:solidFill>
            </a:endParaRPr>
          </a:p>
          <a:p>
            <a:r>
              <a:rPr lang="zh-CN" altLang="en-US" sz="2000" dirty="0" smtClean="0">
                <a:solidFill>
                  <a:schemeClr val="bg1"/>
                </a:solidFill>
              </a:rPr>
              <a:t>在</a:t>
            </a:r>
            <a:r>
              <a:rPr lang="zh-CN" altLang="en-US" sz="2000" dirty="0">
                <a:solidFill>
                  <a:schemeClr val="bg1"/>
                </a:solidFill>
              </a:rPr>
              <a:t>使用 </a:t>
            </a:r>
            <a:r>
              <a:rPr lang="en-US" altLang="zh-CN" sz="2000" dirty="0" err="1">
                <a:solidFill>
                  <a:schemeClr val="bg1"/>
                </a:solidFill>
              </a:rPr>
              <a:t>Tensorflow</a:t>
            </a:r>
            <a:r>
              <a:rPr lang="en-US" altLang="zh-CN" sz="2000" dirty="0">
                <a:solidFill>
                  <a:schemeClr val="bg1"/>
                </a:solidFill>
              </a:rPr>
              <a:t> API</a:t>
            </a:r>
            <a:r>
              <a:rPr lang="zh-CN" altLang="en-US" sz="2000" dirty="0">
                <a:solidFill>
                  <a:schemeClr val="bg1"/>
                </a:solidFill>
              </a:rPr>
              <a:t>的物体识别中，系统在检测任意人类、雨伞、交通灯和汽车之间的差异上已经有了初步能力</a:t>
            </a:r>
            <a:r>
              <a:rPr lang="zh-CN" altLang="en-US" sz="2000" dirty="0" smtClean="0">
                <a:solidFill>
                  <a:schemeClr val="bg1"/>
                </a:solidFill>
              </a:rPr>
              <a:t>。</a:t>
            </a:r>
            <a:endParaRPr lang="en-US" altLang="zh-CN" sz="2000" dirty="0" smtClean="0">
              <a:solidFill>
                <a:schemeClr val="bg1"/>
              </a:solidFill>
            </a:endParaRPr>
          </a:p>
          <a:p>
            <a:r>
              <a:rPr lang="en-US" altLang="zh-CN" sz="2000" dirty="0" err="1">
                <a:solidFill>
                  <a:schemeClr val="bg1"/>
                </a:solidFill>
              </a:rPr>
              <a:t>TensorFlow</a:t>
            </a:r>
            <a:r>
              <a:rPr lang="zh-CN" altLang="en-US" sz="2000" dirty="0" smtClean="0">
                <a:solidFill>
                  <a:schemeClr val="bg1"/>
                </a:solidFill>
              </a:rPr>
              <a:t>是谷歌的第二代人工智能学习系统，是将</a:t>
            </a:r>
            <a:r>
              <a:rPr lang="zh-CN" altLang="en-US" sz="2000" dirty="0">
                <a:solidFill>
                  <a:schemeClr val="bg1"/>
                </a:solidFill>
              </a:rPr>
              <a:t>复杂的数据结构传输至人工智能神经网中进行分析和处理过程的系统。</a:t>
            </a:r>
            <a:endParaRPr lang="en-US" altLang="zh-CN" sz="2000" dirty="0">
              <a:solidFill>
                <a:schemeClr val="bg1"/>
              </a:solidFill>
            </a:endParaRPr>
          </a:p>
          <a:p>
            <a:endParaRPr lang="en-US" altLang="zh-CN" sz="2000" dirty="0" smtClean="0">
              <a:solidFill>
                <a:schemeClr val="bg1"/>
              </a:solidFill>
            </a:endParaRPr>
          </a:p>
          <a:p>
            <a:r>
              <a:rPr lang="zh-CN" altLang="en-US" sz="2000" dirty="0" smtClean="0">
                <a:solidFill>
                  <a:schemeClr val="bg1"/>
                </a:solidFill>
              </a:rPr>
              <a:t>下一步，则</a:t>
            </a:r>
            <a:r>
              <a:rPr lang="zh-CN" altLang="en-US" sz="2000" dirty="0">
                <a:solidFill>
                  <a:schemeClr val="bg1"/>
                </a:solidFill>
              </a:rPr>
              <a:t>需要大幅扩展分类，然后将以图像为基础的探测和与从</a:t>
            </a:r>
            <a:r>
              <a:rPr lang="en-US" altLang="zh-CN" sz="2000" dirty="0">
                <a:solidFill>
                  <a:schemeClr val="bg1"/>
                </a:solidFill>
              </a:rPr>
              <a:t>AR</a:t>
            </a:r>
            <a:r>
              <a:rPr lang="zh-CN" altLang="en-US" sz="2000" dirty="0">
                <a:solidFill>
                  <a:schemeClr val="bg1"/>
                </a:solidFill>
              </a:rPr>
              <a:t>追踪系统采集到的实时环境映射数据融合起来。一旦我们能将理解周边世界的能力赋予</a:t>
            </a:r>
            <a:r>
              <a:rPr lang="en-US" altLang="zh-CN" sz="2000" dirty="0">
                <a:solidFill>
                  <a:schemeClr val="bg1"/>
                </a:solidFill>
              </a:rPr>
              <a:t>AR</a:t>
            </a:r>
            <a:r>
              <a:rPr lang="zh-CN" altLang="en-US" sz="2000" dirty="0">
                <a:solidFill>
                  <a:schemeClr val="bg1"/>
                </a:solidFill>
              </a:rPr>
              <a:t>系统，就可以着手解决</a:t>
            </a:r>
            <a:r>
              <a:rPr lang="en-US" altLang="zh-CN" sz="2000" dirty="0">
                <a:solidFill>
                  <a:schemeClr val="bg1"/>
                </a:solidFill>
              </a:rPr>
              <a:t>AR</a:t>
            </a:r>
            <a:r>
              <a:rPr lang="zh-CN" altLang="en-US" sz="2000" dirty="0">
                <a:solidFill>
                  <a:schemeClr val="bg1"/>
                </a:solidFill>
              </a:rPr>
              <a:t>体验的适应设计挑战了。</a:t>
            </a:r>
            <a:endParaRPr lang="zh-CN" altLang="en-US" sz="2000" dirty="0">
              <a:solidFill>
                <a:schemeClr val="bg1"/>
              </a:solidFill>
            </a:endParaRPr>
          </a:p>
        </p:txBody>
      </p:sp>
    </p:spTree>
    <p:extLst>
      <p:ext uri="{BB962C8B-B14F-4D97-AF65-F5344CB8AC3E}">
        <p14:creationId xmlns:p14="http://schemas.microsoft.com/office/powerpoint/2010/main" val="3234405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71297"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商业模式</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13" name="文本框 12"/>
          <p:cNvSpPr txBox="1"/>
          <p:nvPr/>
        </p:nvSpPr>
        <p:spPr>
          <a:xfrm>
            <a:off x="534389" y="1331494"/>
            <a:ext cx="10859035" cy="4093428"/>
          </a:xfrm>
          <a:prstGeom prst="rect">
            <a:avLst/>
          </a:prstGeom>
          <a:noFill/>
        </p:spPr>
        <p:txBody>
          <a:bodyPr wrap="square" rtlCol="0">
            <a:spAutoFit/>
          </a:bodyPr>
          <a:lstStyle/>
          <a:p>
            <a:r>
              <a:rPr lang="zh-CN" altLang="en-US" sz="2000" dirty="0" smtClean="0">
                <a:solidFill>
                  <a:schemeClr val="bg1"/>
                </a:solidFill>
              </a:rPr>
              <a:t>技术模式产生商业模式</a:t>
            </a:r>
            <a:endParaRPr lang="en-US" altLang="zh-CN" sz="2000" dirty="0" smtClean="0">
              <a:solidFill>
                <a:schemeClr val="bg1"/>
              </a:solidFill>
            </a:endParaRPr>
          </a:p>
          <a:p>
            <a:endParaRPr lang="en-US" altLang="zh-CN" sz="2000" dirty="0">
              <a:solidFill>
                <a:schemeClr val="bg1"/>
              </a:solidFill>
            </a:endParaRPr>
          </a:p>
          <a:p>
            <a:r>
              <a:rPr lang="zh-CN" altLang="en-US" sz="2000" dirty="0" smtClean="0">
                <a:solidFill>
                  <a:schemeClr val="bg1"/>
                </a:solidFill>
              </a:rPr>
              <a:t>未来，结合了</a:t>
            </a:r>
            <a:r>
              <a:rPr lang="en-US" altLang="zh-CN" sz="2000" dirty="0" smtClean="0">
                <a:solidFill>
                  <a:schemeClr val="bg1"/>
                </a:solidFill>
              </a:rPr>
              <a:t>SLAM</a:t>
            </a:r>
            <a:r>
              <a:rPr lang="zh-CN" altLang="en-US" sz="2000" dirty="0" smtClean="0">
                <a:solidFill>
                  <a:schemeClr val="bg1"/>
                </a:solidFill>
              </a:rPr>
              <a:t>技术与人工智能技术，</a:t>
            </a:r>
            <a:r>
              <a:rPr lang="en-US" altLang="zh-CN" sz="2000" dirty="0" smtClean="0">
                <a:solidFill>
                  <a:schemeClr val="bg1"/>
                </a:solidFill>
              </a:rPr>
              <a:t>AR</a:t>
            </a:r>
            <a:r>
              <a:rPr lang="zh-CN" altLang="en-US" sz="2000" dirty="0" smtClean="0">
                <a:solidFill>
                  <a:schemeClr val="bg1"/>
                </a:solidFill>
              </a:rPr>
              <a:t>设备将更具有智慧，这将拓宽</a:t>
            </a:r>
            <a:r>
              <a:rPr lang="en-US" altLang="zh-CN" sz="2000" dirty="0" smtClean="0">
                <a:solidFill>
                  <a:schemeClr val="bg1"/>
                </a:solidFill>
              </a:rPr>
              <a:t>AR</a:t>
            </a:r>
            <a:r>
              <a:rPr lang="zh-CN" altLang="en-US" sz="2000" dirty="0" smtClean="0">
                <a:solidFill>
                  <a:schemeClr val="bg1"/>
                </a:solidFill>
              </a:rPr>
              <a:t>的应用场景。</a:t>
            </a:r>
            <a:endParaRPr lang="en-US" altLang="zh-CN" sz="2000" dirty="0" smtClean="0">
              <a:solidFill>
                <a:schemeClr val="bg1"/>
              </a:solidFill>
            </a:endParaRPr>
          </a:p>
          <a:p>
            <a:r>
              <a:rPr lang="zh-CN" altLang="en-US" sz="2000" dirty="0" smtClean="0">
                <a:solidFill>
                  <a:schemeClr val="bg1"/>
                </a:solidFill>
              </a:rPr>
              <a:t>根据不同的用户特征（性别、年龄等）以及用户习惯（如手势捕捉视线捕捉的习惯），进行不同的图像反馈，可以给予用户更为个性化的体验。</a:t>
            </a:r>
            <a:endParaRPr lang="en-US" altLang="zh-CN" sz="2000" dirty="0" smtClean="0">
              <a:solidFill>
                <a:schemeClr val="bg1"/>
              </a:solidFill>
            </a:endParaRPr>
          </a:p>
          <a:p>
            <a:r>
              <a:rPr lang="zh-CN" altLang="en-US" sz="2000" dirty="0">
                <a:solidFill>
                  <a:schemeClr val="bg1"/>
                </a:solidFill>
              </a:rPr>
              <a:t>根据</a:t>
            </a:r>
            <a:r>
              <a:rPr lang="zh-CN" altLang="en-US" sz="2000" dirty="0" smtClean="0">
                <a:solidFill>
                  <a:schemeClr val="bg1"/>
                </a:solidFill>
              </a:rPr>
              <a:t>之前的调研，</a:t>
            </a:r>
            <a:r>
              <a:rPr lang="en-US" altLang="zh-CN" sz="2000" dirty="0" smtClean="0">
                <a:solidFill>
                  <a:schemeClr val="bg1"/>
                </a:solidFill>
              </a:rPr>
              <a:t>AR</a:t>
            </a:r>
            <a:r>
              <a:rPr lang="zh-CN" altLang="en-US" sz="2000" dirty="0" smtClean="0">
                <a:solidFill>
                  <a:schemeClr val="bg1"/>
                </a:solidFill>
              </a:rPr>
              <a:t>的主要商业模式是硬件销售，而让某一台</a:t>
            </a:r>
            <a:r>
              <a:rPr lang="en-US" altLang="zh-CN" sz="2000" dirty="0" smtClean="0">
                <a:solidFill>
                  <a:schemeClr val="bg1"/>
                </a:solidFill>
              </a:rPr>
              <a:t>AR</a:t>
            </a:r>
            <a:r>
              <a:rPr lang="zh-CN" altLang="en-US" sz="2000" dirty="0" smtClean="0">
                <a:solidFill>
                  <a:schemeClr val="bg1"/>
                </a:solidFill>
              </a:rPr>
              <a:t>设备成为最适合你的设备正是结合深度学习可以做到的事。</a:t>
            </a:r>
            <a:endParaRPr lang="en-US" altLang="zh-CN" sz="2000" dirty="0" smtClean="0">
              <a:solidFill>
                <a:schemeClr val="bg1"/>
              </a:solidFill>
            </a:endParaRPr>
          </a:p>
          <a:p>
            <a:endParaRPr lang="en-US" altLang="zh-CN" sz="2000" dirty="0">
              <a:solidFill>
                <a:schemeClr val="bg1"/>
              </a:solidFill>
            </a:endParaRPr>
          </a:p>
          <a:p>
            <a:r>
              <a:rPr lang="zh-CN" altLang="en-US" sz="2000" dirty="0" smtClean="0">
                <a:solidFill>
                  <a:schemeClr val="bg1"/>
                </a:solidFill>
              </a:rPr>
              <a:t>同样的，</a:t>
            </a:r>
            <a:r>
              <a:rPr lang="en-US" altLang="zh-CN" sz="2000" dirty="0" smtClean="0">
                <a:solidFill>
                  <a:schemeClr val="bg1"/>
                </a:solidFill>
              </a:rPr>
              <a:t>AR</a:t>
            </a:r>
            <a:r>
              <a:rPr lang="zh-CN" altLang="en-US" sz="2000" dirty="0" smtClean="0">
                <a:solidFill>
                  <a:schemeClr val="bg1"/>
                </a:solidFill>
              </a:rPr>
              <a:t>电子商务和广告业务是目前</a:t>
            </a:r>
            <a:r>
              <a:rPr lang="en-US" altLang="zh-CN" sz="2000" dirty="0" smtClean="0">
                <a:solidFill>
                  <a:schemeClr val="bg1"/>
                </a:solidFill>
              </a:rPr>
              <a:t>AR</a:t>
            </a:r>
            <a:r>
              <a:rPr lang="zh-CN" altLang="en-US" sz="2000" dirty="0" smtClean="0">
                <a:solidFill>
                  <a:schemeClr val="bg1"/>
                </a:solidFill>
              </a:rPr>
              <a:t>技术排名第二第三的商业模式，深度学习可以优化电子商务体验，通过数据分析处理达到最佳广告效果等。</a:t>
            </a:r>
            <a:endParaRPr lang="en-US" altLang="zh-CN" sz="2000" dirty="0" smtClean="0">
              <a:solidFill>
                <a:schemeClr val="bg1"/>
              </a:solidFill>
            </a:endParaRPr>
          </a:p>
          <a:p>
            <a:endParaRPr lang="en-US" altLang="zh-CN" sz="2000" dirty="0" smtClean="0">
              <a:solidFill>
                <a:schemeClr val="bg1"/>
              </a:solidFill>
            </a:endParaRPr>
          </a:p>
          <a:p>
            <a:r>
              <a:rPr lang="zh-CN" altLang="en-US" sz="2000" dirty="0" smtClean="0">
                <a:solidFill>
                  <a:schemeClr val="bg1"/>
                </a:solidFill>
              </a:rPr>
              <a:t>甚至和</a:t>
            </a:r>
            <a:r>
              <a:rPr lang="en-US" altLang="zh-CN" sz="2000" dirty="0" smtClean="0">
                <a:solidFill>
                  <a:schemeClr val="bg1"/>
                </a:solidFill>
              </a:rPr>
              <a:t>Neural-art</a:t>
            </a:r>
            <a:r>
              <a:rPr lang="zh-CN" altLang="en-US" sz="2000" dirty="0" smtClean="0">
                <a:solidFill>
                  <a:schemeClr val="bg1"/>
                </a:solidFill>
              </a:rPr>
              <a:t>结合，带来新的</a:t>
            </a:r>
            <a:r>
              <a:rPr lang="en-US" altLang="zh-CN" sz="2000" dirty="0" smtClean="0">
                <a:solidFill>
                  <a:schemeClr val="bg1"/>
                </a:solidFill>
              </a:rPr>
              <a:t>AR</a:t>
            </a:r>
            <a:r>
              <a:rPr lang="zh-CN" altLang="en-US" sz="2000" dirty="0" smtClean="0">
                <a:solidFill>
                  <a:schemeClr val="bg1"/>
                </a:solidFill>
              </a:rPr>
              <a:t>应用。</a:t>
            </a:r>
            <a:endParaRPr lang="en-US" altLang="zh-CN" sz="2000" dirty="0">
              <a:solidFill>
                <a:schemeClr val="bg1"/>
              </a:solidFill>
            </a:endParaRPr>
          </a:p>
          <a:p>
            <a:endParaRPr lang="en-US" altLang="zh-CN" sz="2000" dirty="0">
              <a:solidFill>
                <a:schemeClr val="bg1"/>
              </a:solidFill>
            </a:endParaRPr>
          </a:p>
        </p:txBody>
      </p:sp>
      <p:grpSp>
        <p:nvGrpSpPr>
          <p:cNvPr id="14" name="组合 13"/>
          <p:cNvGrpSpPr/>
          <p:nvPr/>
        </p:nvGrpSpPr>
        <p:grpSpPr>
          <a:xfrm>
            <a:off x="266330" y="408927"/>
            <a:ext cx="5487126" cy="710214"/>
            <a:chOff x="266330" y="417250"/>
            <a:chExt cx="3488924" cy="710214"/>
          </a:xfrm>
        </p:grpSpPr>
        <p:sp>
          <p:nvSpPr>
            <p:cNvPr id="15" name="平行四边形 14"/>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6" name="文本框 15"/>
            <p:cNvSpPr txBox="1"/>
            <p:nvPr/>
          </p:nvSpPr>
          <p:spPr>
            <a:xfrm>
              <a:off x="338934" y="508419"/>
              <a:ext cx="3313787"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深度学习介入带来的新商业模式</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17" name="平行四边形 16"/>
          <p:cNvSpPr/>
          <p:nvPr/>
        </p:nvSpPr>
        <p:spPr>
          <a:xfrm>
            <a:off x="5867642" y="417250"/>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8" name="平行四边形 17"/>
          <p:cNvSpPr/>
          <p:nvPr/>
        </p:nvSpPr>
        <p:spPr>
          <a:xfrm>
            <a:off x="6466953" y="417250"/>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424" y="4450197"/>
            <a:ext cx="3683000" cy="1949450"/>
          </a:xfrm>
          <a:prstGeom prst="rect">
            <a:avLst/>
          </a:prstGeom>
        </p:spPr>
      </p:pic>
    </p:spTree>
    <p:extLst>
      <p:ext uri="{BB962C8B-B14F-4D97-AF65-F5344CB8AC3E}">
        <p14:creationId xmlns:p14="http://schemas.microsoft.com/office/powerpoint/2010/main" val="127231490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技术硬件</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14" name="组合 20"/>
          <p:cNvGrpSpPr>
            <a:grpSpLocks/>
          </p:cNvGrpSpPr>
          <p:nvPr/>
        </p:nvGrpSpPr>
        <p:grpSpPr bwMode="auto">
          <a:xfrm>
            <a:off x="5147469" y="1570243"/>
            <a:ext cx="1897062" cy="1897062"/>
            <a:chOff x="4854966" y="1574162"/>
            <a:chExt cx="1897870" cy="1897870"/>
          </a:xfrm>
        </p:grpSpPr>
        <p:sp>
          <p:nvSpPr>
            <p:cNvPr id="15" name="泪滴形 14"/>
            <p:cNvSpPr/>
            <p:nvPr/>
          </p:nvSpPr>
          <p:spPr>
            <a:xfrm rot="8100000">
              <a:off x="4854966" y="1574162"/>
              <a:ext cx="1897870" cy="1897870"/>
            </a:xfrm>
            <a:prstGeom prst="teardrop">
              <a:avLst/>
            </a:prstGeom>
            <a:solidFill>
              <a:sysClr val="window" lastClr="FFFFFF"/>
            </a:solidFill>
            <a:ln w="12700" cap="flat" cmpd="sng" algn="ctr">
              <a:solidFill>
                <a:srgbClr val="31B6FD"/>
              </a:solid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srgbClr val="073E87">
                    <a:lumMod val="75000"/>
                  </a:srgbClr>
                </a:solidFill>
                <a:effectLst/>
                <a:uLnTx/>
                <a:uFillTx/>
                <a:latin typeface="Arial"/>
                <a:ea typeface="微软雅黑"/>
                <a:cs typeface="Arial" panose="020B0604020202020204" pitchFamily="34" charset="0"/>
              </a:endParaRPr>
            </a:p>
          </p:txBody>
        </p:sp>
        <p:grpSp>
          <p:nvGrpSpPr>
            <p:cNvPr id="16" name="组合 15"/>
            <p:cNvGrpSpPr>
              <a:grpSpLocks noChangeAspect="1"/>
            </p:cNvGrpSpPr>
            <p:nvPr/>
          </p:nvGrpSpPr>
          <p:grpSpPr>
            <a:xfrm>
              <a:off x="5635285" y="1769187"/>
              <a:ext cx="337232" cy="529201"/>
              <a:chOff x="8912226" y="6756324"/>
              <a:chExt cx="250825" cy="393606"/>
            </a:xfrm>
            <a:solidFill>
              <a:srgbClr val="9DA8B1"/>
            </a:solidFill>
          </p:grpSpPr>
          <p:sp>
            <p:nvSpPr>
              <p:cNvPr id="17"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rgbClr val="4584D3"/>
              </a:solidFill>
              <a:ln w="19050" cap="flat" cmpd="sng" algn="ctr">
                <a:solidFill>
                  <a:sysClr val="window" lastClr="FFFFFF"/>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srgbClr val="073E87">
                      <a:lumMod val="75000"/>
                    </a:srgbClr>
                  </a:solidFill>
                  <a:effectLst/>
                  <a:uLnTx/>
                  <a:uFillTx/>
                  <a:latin typeface="Arial"/>
                  <a:ea typeface="微软雅黑"/>
                  <a:cs typeface="Arial" panose="020B0604020202020204" pitchFamily="34" charset="0"/>
                </a:endParaRPr>
              </a:p>
            </p:txBody>
          </p:sp>
          <p:sp>
            <p:nvSpPr>
              <p:cNvPr id="18" name="Freeform 551"/>
              <p:cNvSpPr/>
              <p:nvPr/>
            </p:nvSpPr>
            <p:spPr bwMode="auto">
              <a:xfrm>
                <a:off x="8977313" y="6756324"/>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rgbClr val="4584D3"/>
              </a:solidFill>
              <a:ln w="19050" cap="flat" cmpd="sng" algn="ctr">
                <a:solidFill>
                  <a:sysClr val="window" lastClr="FFFFFF"/>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srgbClr val="073E87">
                      <a:lumMod val="75000"/>
                    </a:srgbClr>
                  </a:solidFill>
                  <a:effectLst/>
                  <a:uLnTx/>
                  <a:uFillTx/>
                  <a:latin typeface="Arial"/>
                  <a:ea typeface="微软雅黑"/>
                  <a:cs typeface="Arial" panose="020B0604020202020204" pitchFamily="34" charset="0"/>
                </a:endParaRPr>
              </a:p>
            </p:txBody>
          </p:sp>
        </p:grpSp>
      </p:grpSp>
      <p:grpSp>
        <p:nvGrpSpPr>
          <p:cNvPr id="19" name="组合 31"/>
          <p:cNvGrpSpPr>
            <a:grpSpLocks/>
          </p:cNvGrpSpPr>
          <p:nvPr/>
        </p:nvGrpSpPr>
        <p:grpSpPr bwMode="auto">
          <a:xfrm rot="1440000">
            <a:off x="6738490" y="3677760"/>
            <a:ext cx="1876425" cy="1897063"/>
            <a:chOff x="6438262" y="3038866"/>
            <a:chExt cx="1897870" cy="1897870"/>
          </a:xfrm>
        </p:grpSpPr>
        <p:sp>
          <p:nvSpPr>
            <p:cNvPr id="20" name="泪滴形 19"/>
            <p:cNvSpPr/>
            <p:nvPr/>
          </p:nvSpPr>
          <p:spPr>
            <a:xfrm rot="8100000" flipV="1">
              <a:off x="6437856" y="3039915"/>
              <a:ext cx="1897869" cy="1897870"/>
            </a:xfrm>
            <a:prstGeom prst="teardrop">
              <a:avLst/>
            </a:prstGeom>
            <a:solidFill>
              <a:sysClr val="window" lastClr="FFFFFF"/>
            </a:solidFill>
            <a:ln w="12700" cap="flat" cmpd="sng" algn="ctr">
              <a:solidFill>
                <a:srgbClr val="4584D3"/>
              </a:solid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black"/>
                </a:solidFill>
                <a:effectLst/>
                <a:uLnTx/>
                <a:uFillTx/>
                <a:latin typeface="Arial"/>
                <a:ea typeface="微软雅黑"/>
                <a:cs typeface="Arial" panose="020B0604020202020204" pitchFamily="34" charset="0"/>
              </a:endParaRPr>
            </a:p>
          </p:txBody>
        </p:sp>
        <p:grpSp>
          <p:nvGrpSpPr>
            <p:cNvPr id="21" name="组合 20"/>
            <p:cNvGrpSpPr>
              <a:grpSpLocks noChangeAspect="1"/>
            </p:cNvGrpSpPr>
            <p:nvPr/>
          </p:nvGrpSpPr>
          <p:grpSpPr>
            <a:xfrm>
              <a:off x="7839999" y="3717801"/>
              <a:ext cx="318025" cy="540000"/>
              <a:chOff x="11322051" y="6770687"/>
              <a:chExt cx="236538" cy="401638"/>
            </a:xfrm>
            <a:solidFill>
              <a:srgbClr val="E7E7E7"/>
            </a:solidFill>
          </p:grpSpPr>
          <p:sp>
            <p:nvSpPr>
              <p:cNvPr id="22"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ysClr val="window" lastClr="FFFFFF"/>
              </a:solidFill>
              <a:ln w="12700" cap="flat" cmpd="sng" algn="ctr">
                <a:solidFill>
                  <a:srgbClr val="4584D3"/>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black"/>
                  </a:solidFill>
                  <a:effectLst/>
                  <a:uLnTx/>
                  <a:uFillTx/>
                  <a:latin typeface="Arial"/>
                  <a:ea typeface="微软雅黑"/>
                  <a:cs typeface="Arial" panose="020B0604020202020204" pitchFamily="34" charset="0"/>
                </a:endParaRPr>
              </a:p>
            </p:txBody>
          </p:sp>
          <p:sp>
            <p:nvSpPr>
              <p:cNvPr id="23" name="Rectangle 493"/>
              <p:cNvSpPr>
                <a:spLocks noChangeArrowheads="1"/>
              </p:cNvSpPr>
              <p:nvPr/>
            </p:nvSpPr>
            <p:spPr bwMode="auto">
              <a:xfrm>
                <a:off x="11391901" y="7105649"/>
                <a:ext cx="98425" cy="26988"/>
              </a:xfrm>
              <a:prstGeom prst="rect">
                <a:avLst/>
              </a:prstGeom>
              <a:solidFill>
                <a:sysClr val="window" lastClr="FFFFFF"/>
              </a:solidFill>
              <a:ln w="12700" cap="flat" cmpd="sng" algn="ctr">
                <a:solidFill>
                  <a:srgbClr val="4584D3"/>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black"/>
                  </a:solidFill>
                  <a:effectLst/>
                  <a:uLnTx/>
                  <a:uFillTx/>
                  <a:latin typeface="Arial"/>
                  <a:ea typeface="微软雅黑"/>
                  <a:cs typeface="Arial" panose="020B0604020202020204" pitchFamily="34" charset="0"/>
                </a:endParaRPr>
              </a:p>
            </p:txBody>
          </p:sp>
          <p:sp>
            <p:nvSpPr>
              <p:cNvPr id="24" name="Rectangle 494"/>
              <p:cNvSpPr>
                <a:spLocks noChangeArrowheads="1"/>
              </p:cNvSpPr>
              <p:nvPr/>
            </p:nvSpPr>
            <p:spPr bwMode="auto">
              <a:xfrm>
                <a:off x="11417301" y="7145337"/>
                <a:ext cx="49213" cy="26988"/>
              </a:xfrm>
              <a:prstGeom prst="rect">
                <a:avLst/>
              </a:prstGeom>
              <a:solidFill>
                <a:sysClr val="window" lastClr="FFFFFF"/>
              </a:solidFill>
              <a:ln w="12700" cap="flat" cmpd="sng" algn="ctr">
                <a:solidFill>
                  <a:srgbClr val="4584D3"/>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black"/>
                  </a:solidFill>
                  <a:effectLst/>
                  <a:uLnTx/>
                  <a:uFillTx/>
                  <a:latin typeface="Arial"/>
                  <a:ea typeface="微软雅黑"/>
                  <a:cs typeface="Arial" panose="020B0604020202020204" pitchFamily="34" charset="0"/>
                </a:endParaRPr>
              </a:p>
            </p:txBody>
          </p:sp>
        </p:grpSp>
      </p:grpSp>
      <p:grpSp>
        <p:nvGrpSpPr>
          <p:cNvPr id="25" name="组合 37"/>
          <p:cNvGrpSpPr>
            <a:grpSpLocks/>
          </p:cNvGrpSpPr>
          <p:nvPr/>
        </p:nvGrpSpPr>
        <p:grpSpPr bwMode="auto">
          <a:xfrm rot="-1620000">
            <a:off x="3621489" y="3738865"/>
            <a:ext cx="1898650" cy="1897062"/>
            <a:chOff x="3271670" y="3038866"/>
            <a:chExt cx="1897870" cy="1897870"/>
          </a:xfrm>
        </p:grpSpPr>
        <p:sp>
          <p:nvSpPr>
            <p:cNvPr id="26" name="泪滴形 25"/>
            <p:cNvSpPr/>
            <p:nvPr/>
          </p:nvSpPr>
          <p:spPr>
            <a:xfrm rot="13500000" flipH="1" flipV="1">
              <a:off x="3270603" y="3039213"/>
              <a:ext cx="1897870" cy="1897870"/>
            </a:xfrm>
            <a:prstGeom prst="teardrop">
              <a:avLst/>
            </a:prstGeom>
            <a:solidFill>
              <a:sysClr val="window" lastClr="FFFFFF"/>
            </a:solidFill>
            <a:ln w="12700" cap="flat" cmpd="sng" algn="ctr">
              <a:solidFill>
                <a:srgbClr val="4584D3"/>
              </a:solidFill>
              <a:prstDash val="solid"/>
              <a:miter lim="800000"/>
            </a:ln>
            <a:effectLst/>
          </p:spPr>
          <p:txBody>
            <a:bodyPr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black"/>
                </a:solidFill>
                <a:effectLst/>
                <a:uLnTx/>
                <a:uFillTx/>
                <a:latin typeface="Arial"/>
                <a:ea typeface="微软雅黑"/>
                <a:cs typeface="Arial" panose="020B0604020202020204" pitchFamily="34" charset="0"/>
              </a:endParaRPr>
            </a:p>
          </p:txBody>
        </p:sp>
        <p:sp>
          <p:nvSpPr>
            <p:cNvPr id="27" name="Freeform 169"/>
            <p:cNvSpPr>
              <a:spLocks noChangeAspect="1"/>
            </p:cNvSpPr>
            <p:nvPr/>
          </p:nvSpPr>
          <p:spPr bwMode="auto">
            <a:xfrm>
              <a:off x="3482696" y="3715975"/>
              <a:ext cx="360215" cy="541568"/>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rgbClr val="31B6FD"/>
            </a:solidFill>
            <a:ln w="19050" cap="flat" cmpd="sng" algn="ctr">
              <a:solidFill>
                <a:sysClr val="window" lastClr="FFFFFF"/>
              </a:solidFill>
              <a:prstDash val="solid"/>
              <a:miter lim="800000"/>
            </a:ln>
            <a:effectLst/>
          </p:spPr>
          <p:txBody>
            <a:bodyPr lIns="162560" tIns="81280" rIns="162560" bIns="81280"/>
            <a:lstStyle/>
            <a:p>
              <a:pPr marL="0" marR="0" lvl="0" indent="0" defTabSz="913765" eaLnBrk="1" fontAlgn="auto" latinLnBrk="0" hangingPunct="1">
                <a:lnSpc>
                  <a:spcPct val="100000"/>
                </a:lnSpc>
                <a:spcBef>
                  <a:spcPts val="0"/>
                </a:spcBef>
                <a:spcAft>
                  <a:spcPts val="0"/>
                </a:spcAft>
                <a:buClrTx/>
                <a:buSzTx/>
                <a:buFontTx/>
                <a:buNone/>
                <a:tabLst/>
                <a:defRPr/>
              </a:pPr>
              <a:endParaRPr kumimoji="0" lang="zh-CN" altLang="en-US" sz="2535" b="0" i="0" u="none" strike="noStrike" kern="0" cap="none" spc="0" normalizeH="0" baseline="0" noProof="1">
                <a:ln>
                  <a:noFill/>
                </a:ln>
                <a:solidFill>
                  <a:prstClr val="white"/>
                </a:solidFill>
                <a:effectLst/>
                <a:uLnTx/>
                <a:uFillTx/>
                <a:latin typeface="Arial"/>
                <a:ea typeface="微软雅黑"/>
                <a:cs typeface="Arial" panose="020B0604020202020204" pitchFamily="34" charset="0"/>
              </a:endParaRPr>
            </a:p>
          </p:txBody>
        </p:sp>
      </p:grpSp>
      <p:sp>
        <p:nvSpPr>
          <p:cNvPr id="9" name="文本框 8"/>
          <p:cNvSpPr txBox="1"/>
          <p:nvPr/>
        </p:nvSpPr>
        <p:spPr>
          <a:xfrm>
            <a:off x="5583237" y="2558984"/>
            <a:ext cx="1316736" cy="369332"/>
          </a:xfrm>
          <a:prstGeom prst="rect">
            <a:avLst/>
          </a:prstGeom>
          <a:noFill/>
        </p:spPr>
        <p:txBody>
          <a:bodyPr wrap="square" rtlCol="0">
            <a:spAutoFit/>
          </a:bodyPr>
          <a:lstStyle/>
          <a:p>
            <a:r>
              <a:rPr lang="zh-CN" altLang="en-US" dirty="0" smtClean="0"/>
              <a:t>处理芯片</a:t>
            </a:r>
            <a:endParaRPr lang="zh-CN" altLang="en-US" dirty="0"/>
          </a:p>
        </p:txBody>
      </p:sp>
      <p:sp>
        <p:nvSpPr>
          <p:cNvPr id="28" name="文本框 27"/>
          <p:cNvSpPr txBox="1"/>
          <p:nvPr/>
        </p:nvSpPr>
        <p:spPr>
          <a:xfrm>
            <a:off x="4201968" y="4377163"/>
            <a:ext cx="1316736" cy="369332"/>
          </a:xfrm>
          <a:prstGeom prst="rect">
            <a:avLst/>
          </a:prstGeom>
          <a:noFill/>
        </p:spPr>
        <p:txBody>
          <a:bodyPr wrap="square" rtlCol="0">
            <a:spAutoFit/>
          </a:bodyPr>
          <a:lstStyle/>
          <a:p>
            <a:r>
              <a:rPr lang="zh-CN" altLang="en-US" dirty="0" smtClean="0"/>
              <a:t>供电电池</a:t>
            </a:r>
            <a:endParaRPr lang="zh-CN" altLang="en-US" dirty="0"/>
          </a:p>
        </p:txBody>
      </p:sp>
      <p:sp>
        <p:nvSpPr>
          <p:cNvPr id="29" name="文本框 28"/>
          <p:cNvSpPr txBox="1"/>
          <p:nvPr/>
        </p:nvSpPr>
        <p:spPr>
          <a:xfrm>
            <a:off x="6899973" y="4377163"/>
            <a:ext cx="1316736" cy="369332"/>
          </a:xfrm>
          <a:prstGeom prst="rect">
            <a:avLst/>
          </a:prstGeom>
          <a:noFill/>
        </p:spPr>
        <p:txBody>
          <a:bodyPr wrap="square" rtlCol="0">
            <a:spAutoFit/>
          </a:bodyPr>
          <a:lstStyle/>
          <a:p>
            <a:r>
              <a:rPr lang="zh-CN" altLang="en-US" dirty="0" smtClean="0"/>
              <a:t>显示屏幕</a:t>
            </a:r>
            <a:endParaRPr lang="zh-CN" altLang="en-US" dirty="0"/>
          </a:p>
        </p:txBody>
      </p:sp>
    </p:spTree>
    <p:extLst>
      <p:ext uri="{BB962C8B-B14F-4D97-AF65-F5344CB8AC3E}">
        <p14:creationId xmlns:p14="http://schemas.microsoft.com/office/powerpoint/2010/main" val="215885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文本框 3"/>
            <p:cNvSpPr txBox="1"/>
            <p:nvPr/>
          </p:nvSpPr>
          <p:spPr>
            <a:xfrm>
              <a:off x="522570" y="426106"/>
              <a:ext cx="2954655" cy="646331"/>
            </a:xfrm>
            <a:prstGeom prst="rect">
              <a:avLst/>
            </a:prstGeom>
            <a:noFill/>
          </p:spPr>
          <p:txBody>
            <a:bodyPr wrap="none" rtlCol="0">
              <a:spAutoFit/>
            </a:bodyPr>
            <a:lstStyle/>
            <a:p>
              <a:r>
                <a:rPr lang="zh-CN" altLang="en-US" sz="3600" dirty="0" smtClean="0">
                  <a:solidFill>
                    <a:prstClr val="white"/>
                  </a:solidFill>
                </a:rPr>
                <a:t>视频处理芯片</a:t>
              </a:r>
              <a:endParaRPr lang="zh-CN" altLang="en-US" sz="3600" dirty="0">
                <a:solidFill>
                  <a:prstClr val="white"/>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522570" y="1286199"/>
            <a:ext cx="11099454" cy="1938992"/>
          </a:xfrm>
          <a:prstGeom prst="rect">
            <a:avLst/>
          </a:prstGeom>
          <a:noFill/>
        </p:spPr>
        <p:txBody>
          <a:bodyPr wrap="square" rtlCol="0">
            <a:spAutoFit/>
          </a:bodyPr>
          <a:lstStyle/>
          <a:p>
            <a:r>
              <a:rPr lang="zh-CN" altLang="en-US" sz="2400" dirty="0" smtClean="0">
                <a:solidFill>
                  <a:prstClr val="white"/>
                </a:solidFill>
              </a:rPr>
              <a:t>芯片处理不仅仅影响</a:t>
            </a:r>
            <a:r>
              <a:rPr lang="en-US" altLang="zh-CN" sz="2400" dirty="0" smtClean="0">
                <a:solidFill>
                  <a:prstClr val="white"/>
                </a:solidFill>
              </a:rPr>
              <a:t>time</a:t>
            </a:r>
            <a:r>
              <a:rPr lang="zh-CN" altLang="en-US" sz="2400" dirty="0" smtClean="0">
                <a:solidFill>
                  <a:prstClr val="white"/>
                </a:solidFill>
              </a:rPr>
              <a:t>，也影响</a:t>
            </a:r>
            <a:r>
              <a:rPr lang="en-US" altLang="zh-CN" sz="2400" dirty="0" smtClean="0">
                <a:solidFill>
                  <a:prstClr val="white"/>
                </a:solidFill>
              </a:rPr>
              <a:t>AR</a:t>
            </a:r>
            <a:r>
              <a:rPr lang="zh-CN" altLang="en-US" sz="2400" dirty="0" smtClean="0">
                <a:solidFill>
                  <a:prstClr val="white"/>
                </a:solidFill>
              </a:rPr>
              <a:t>设备的有效性（屏幕刷新率、数据传输速度会影响用户体验，也就是“眩晕”的问题</a:t>
            </a:r>
            <a:r>
              <a:rPr lang="zh-CN" altLang="en-US" sz="2400" dirty="0" smtClean="0">
                <a:solidFill>
                  <a:prstClr val="white"/>
                </a:solidFill>
              </a:rPr>
              <a:t>）</a:t>
            </a:r>
            <a:endParaRPr lang="en-US" altLang="zh-CN" sz="2400" dirty="0" smtClean="0">
              <a:solidFill>
                <a:prstClr val="white"/>
              </a:solidFill>
            </a:endParaRPr>
          </a:p>
          <a:p>
            <a:r>
              <a:rPr lang="zh-CN" altLang="en-US" sz="2400" dirty="0">
                <a:solidFill>
                  <a:prstClr val="white"/>
                </a:solidFill>
              </a:rPr>
              <a:t>当所有的信息以视频化的方式呈现并放大数倍呈现在用户眼前的时候，</a:t>
            </a:r>
            <a:r>
              <a:rPr lang="zh-CN" altLang="en-US" sz="2400" dirty="0">
                <a:solidFill>
                  <a:schemeClr val="accent2"/>
                </a:solidFill>
              </a:rPr>
              <a:t>数据运算能力与数据传输速度、屏幕刷新率</a:t>
            </a:r>
            <a:r>
              <a:rPr lang="zh-CN" altLang="en-US" sz="2400" dirty="0">
                <a:solidFill>
                  <a:prstClr val="white"/>
                </a:solidFill>
              </a:rPr>
              <a:t>便成为技术实现的重要瓶颈。</a:t>
            </a:r>
          </a:p>
          <a:p>
            <a:endParaRPr lang="zh-CN" altLang="en-US" sz="2400" dirty="0">
              <a:solidFill>
                <a:prstClr val="white"/>
              </a:solidFill>
            </a:endParaRPr>
          </a:p>
        </p:txBody>
      </p:sp>
      <p:sp>
        <p:nvSpPr>
          <p:cNvPr id="11" name="文本框 10"/>
          <p:cNvSpPr txBox="1"/>
          <p:nvPr/>
        </p:nvSpPr>
        <p:spPr>
          <a:xfrm>
            <a:off x="472440" y="3766802"/>
            <a:ext cx="11247119" cy="954107"/>
          </a:xfrm>
          <a:prstGeom prst="rect">
            <a:avLst/>
          </a:prstGeom>
          <a:noFill/>
        </p:spPr>
        <p:txBody>
          <a:bodyPr wrap="square" rtlCol="0">
            <a:spAutoFit/>
          </a:bodyPr>
          <a:lstStyle/>
          <a:p>
            <a:r>
              <a:rPr lang="zh-CN" altLang="en-US" sz="2800" b="1" dirty="0" smtClean="0">
                <a:solidFill>
                  <a:schemeClr val="bg1"/>
                </a:solidFill>
              </a:rPr>
              <a:t>目前</a:t>
            </a:r>
            <a:r>
              <a:rPr lang="en-US" altLang="zh-CN" sz="2800" b="1" dirty="0" smtClean="0">
                <a:solidFill>
                  <a:schemeClr val="bg1"/>
                </a:solidFill>
              </a:rPr>
              <a:t>AR</a:t>
            </a:r>
            <a:r>
              <a:rPr lang="zh-CN" altLang="en-US" sz="2800" b="1" dirty="0" smtClean="0">
                <a:solidFill>
                  <a:schemeClr val="bg1"/>
                </a:solidFill>
              </a:rPr>
              <a:t>、</a:t>
            </a:r>
            <a:r>
              <a:rPr lang="en-US" altLang="zh-CN" sz="2800" b="1" dirty="0" smtClean="0">
                <a:solidFill>
                  <a:schemeClr val="bg1"/>
                </a:solidFill>
              </a:rPr>
              <a:t>VR</a:t>
            </a:r>
            <a:r>
              <a:rPr lang="zh-CN" altLang="en-US" sz="2800" b="1" dirty="0" smtClean="0">
                <a:solidFill>
                  <a:schemeClr val="bg1"/>
                </a:solidFill>
              </a:rPr>
              <a:t>主要芯片供应商的</a:t>
            </a:r>
            <a:r>
              <a:rPr lang="zh-CN" altLang="en-US" sz="2800" b="1" dirty="0" smtClean="0">
                <a:solidFill>
                  <a:schemeClr val="bg1"/>
                </a:solidFill>
              </a:rPr>
              <a:t>情况：</a:t>
            </a:r>
            <a:endParaRPr lang="en-US" altLang="zh-CN" sz="2800" b="1" dirty="0" smtClean="0">
              <a:solidFill>
                <a:schemeClr val="bg1"/>
              </a:solidFill>
            </a:endParaRPr>
          </a:p>
          <a:p>
            <a:endParaRPr lang="en-US" altLang="zh-CN" sz="2800" b="1" dirty="0" smtClean="0">
              <a:solidFill>
                <a:srgbClr val="ED7D31"/>
              </a:solidFill>
            </a:endParaRPr>
          </a:p>
        </p:txBody>
      </p:sp>
      <p:sp>
        <p:nvSpPr>
          <p:cNvPr id="8" name="文本框 7"/>
          <p:cNvSpPr txBox="1"/>
          <p:nvPr/>
        </p:nvSpPr>
        <p:spPr>
          <a:xfrm>
            <a:off x="813816" y="3443636"/>
            <a:ext cx="10012680" cy="646331"/>
          </a:xfrm>
          <a:prstGeom prst="rect">
            <a:avLst/>
          </a:prstGeom>
          <a:noFill/>
        </p:spPr>
        <p:txBody>
          <a:bodyPr wrap="square" rtlCol="0">
            <a:spAutoFit/>
          </a:bodyPr>
          <a:lstStyle/>
          <a:p>
            <a:endParaRPr lang="en-US" altLang="zh-CN" dirty="0">
              <a:solidFill>
                <a:prstClr val="white"/>
              </a:solidFill>
            </a:endParaRPr>
          </a:p>
          <a:p>
            <a:endParaRPr lang="zh-CN" altLang="en-US" dirty="0">
              <a:solidFill>
                <a:prstClr val="white"/>
              </a:solidFill>
            </a:endParaRPr>
          </a:p>
        </p:txBody>
      </p:sp>
    </p:spTree>
    <p:extLst>
      <p:ext uri="{BB962C8B-B14F-4D97-AF65-F5344CB8AC3E}">
        <p14:creationId xmlns:p14="http://schemas.microsoft.com/office/powerpoint/2010/main" val="2856132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30A1BA4E-14BC-4060-B743-ED9467E1F35F}"/>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8195" name="组合 1"/>
          <p:cNvGrpSpPr>
            <a:grpSpLocks/>
          </p:cNvGrpSpPr>
          <p:nvPr/>
        </p:nvGrpSpPr>
        <p:grpSpPr bwMode="auto">
          <a:xfrm>
            <a:off x="266700" y="411163"/>
            <a:ext cx="3489325" cy="715962"/>
            <a:chOff x="266330" y="411301"/>
            <a:chExt cx="3488924" cy="716163"/>
          </a:xfrm>
        </p:grpSpPr>
        <p:sp>
          <p:nvSpPr>
            <p:cNvPr id="3" name="平行四边形 2">
              <a:extLst>
                <a:ext uri="{FF2B5EF4-FFF2-40B4-BE49-F238E27FC236}">
                  <a16:creationId xmlns:a16="http://schemas.microsoft.com/office/drawing/2014/main" xmlns="" id="{1177096A-D00D-438B-8BBD-85E702926383}"/>
                </a:ext>
              </a:extLst>
            </p:cNvPr>
            <p:cNvSpPr/>
            <p:nvPr/>
          </p:nvSpPr>
          <p:spPr>
            <a:xfrm>
              <a:off x="266330" y="417653"/>
              <a:ext cx="3488924"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8200" name="文本框 3"/>
            <p:cNvSpPr txBox="1">
              <a:spLocks noChangeArrowheads="1"/>
            </p:cNvSpPr>
            <p:nvPr/>
          </p:nvSpPr>
          <p:spPr bwMode="auto">
            <a:xfrm>
              <a:off x="781277" y="411301"/>
              <a:ext cx="23519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en-US" altLang="zh-CN" sz="4000" b="1" smtClean="0">
                  <a:solidFill>
                    <a:srgbClr val="FFFFFF"/>
                  </a:solidFill>
                </a:rPr>
                <a:t>1.NVIDIA</a:t>
              </a:r>
            </a:p>
          </p:txBody>
        </p:sp>
      </p:grpSp>
      <p:sp>
        <p:nvSpPr>
          <p:cNvPr id="6" name="平行四边形 5">
            <a:extLst>
              <a:ext uri="{FF2B5EF4-FFF2-40B4-BE49-F238E27FC236}">
                <a16:creationId xmlns:a16="http://schemas.microsoft.com/office/drawing/2014/main" xmlns="" id="{DD877A62-FF53-4D25-ACEE-D33280BFAAFF}"/>
              </a:ext>
            </a:extLst>
          </p:cNvPr>
          <p:cNvSpPr/>
          <p:nvPr/>
        </p:nvSpPr>
        <p:spPr>
          <a:xfrm>
            <a:off x="3756025" y="414338"/>
            <a:ext cx="598488" cy="711200"/>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平行四边形 6">
            <a:extLst>
              <a:ext uri="{FF2B5EF4-FFF2-40B4-BE49-F238E27FC236}">
                <a16:creationId xmlns:a16="http://schemas.microsoft.com/office/drawing/2014/main" xmlns="" id="{1AEF1D6B-79EF-4DAA-A84E-ED1717D49A55}"/>
              </a:ext>
            </a:extLst>
          </p:cNvPr>
          <p:cNvSpPr/>
          <p:nvPr/>
        </p:nvSpPr>
        <p:spPr>
          <a:xfrm>
            <a:off x="4354513" y="414338"/>
            <a:ext cx="442912" cy="711200"/>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198" name="文本框 4"/>
          <p:cNvSpPr txBox="1">
            <a:spLocks noChangeArrowheads="1"/>
          </p:cNvSpPr>
          <p:nvPr/>
        </p:nvSpPr>
        <p:spPr bwMode="auto">
          <a:xfrm>
            <a:off x="862013" y="1473200"/>
            <a:ext cx="1036478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50000"/>
              </a:lnSpc>
              <a:spcBef>
                <a:spcPct val="0"/>
              </a:spcBef>
              <a:spcAft>
                <a:spcPct val="0"/>
              </a:spcAft>
            </a:pPr>
            <a:r>
              <a:rPr kumimoji="0" lang="zh-CN" altLang="en-US" sz="2000" smtClean="0">
                <a:solidFill>
                  <a:srgbClr val="FFFFFF"/>
                </a:solidFill>
              </a:rPr>
              <a:t>在</a:t>
            </a:r>
            <a:r>
              <a:rPr kumimoji="0" lang="en-US" altLang="zh-CN" sz="2000" smtClean="0">
                <a:solidFill>
                  <a:srgbClr val="FFFFFF"/>
                </a:solidFill>
              </a:rPr>
              <a:t>VR</a:t>
            </a:r>
            <a:r>
              <a:rPr kumimoji="0" lang="zh-CN" altLang="en-US" sz="2000" smtClean="0">
                <a:solidFill>
                  <a:srgbClr val="FFFFFF"/>
                </a:solidFill>
              </a:rPr>
              <a:t>旗舰产品</a:t>
            </a:r>
            <a:r>
              <a:rPr kumimoji="0" lang="en-US" altLang="zh-CN" sz="2000" smtClean="0">
                <a:solidFill>
                  <a:srgbClr val="FFFFFF"/>
                </a:solidFill>
              </a:rPr>
              <a:t>Oculus Rift</a:t>
            </a:r>
            <a:r>
              <a:rPr kumimoji="0" lang="zh-CN" altLang="en-US" sz="2000" smtClean="0">
                <a:solidFill>
                  <a:srgbClr val="FFFFFF"/>
                </a:solidFill>
              </a:rPr>
              <a:t>显卡配置中，</a:t>
            </a:r>
            <a:r>
              <a:rPr kumimoji="0" lang="en-US" altLang="zh-CN" sz="2000" smtClean="0">
                <a:solidFill>
                  <a:srgbClr val="FFFFFF"/>
                </a:solidFill>
              </a:rPr>
              <a:t>Oculus</a:t>
            </a:r>
            <a:r>
              <a:rPr kumimoji="0" lang="zh-CN" altLang="en-US" sz="2000" smtClean="0">
                <a:solidFill>
                  <a:srgbClr val="FFFFFF"/>
                </a:solidFill>
              </a:rPr>
              <a:t>团队推荐配置</a:t>
            </a:r>
            <a:r>
              <a:rPr kumimoji="0" lang="en-US" altLang="zh-CN" sz="2000" smtClean="0">
                <a:solidFill>
                  <a:srgbClr val="FFFFFF"/>
                </a:solidFill>
              </a:rPr>
              <a:t>Nvidia GTX 970/AMD R9 290</a:t>
            </a:r>
            <a:r>
              <a:rPr kumimoji="0" lang="zh-CN" altLang="en-US" sz="2000" smtClean="0">
                <a:solidFill>
                  <a:srgbClr val="FFFFFF"/>
                </a:solidFill>
              </a:rPr>
              <a:t>级别或者更高的显卡，该两款显卡都</a:t>
            </a:r>
            <a:r>
              <a:rPr kumimoji="0" lang="en-US" altLang="zh-CN" sz="2000" smtClean="0">
                <a:solidFill>
                  <a:srgbClr val="FFFFFF"/>
                </a:solidFill>
              </a:rPr>
              <a:t>NVIDIA</a:t>
            </a:r>
            <a:r>
              <a:rPr kumimoji="0" lang="zh-CN" altLang="en-US" sz="2000" smtClean="0">
                <a:solidFill>
                  <a:srgbClr val="FFFFFF"/>
                </a:solidFill>
              </a:rPr>
              <a:t>和</a:t>
            </a:r>
            <a:r>
              <a:rPr kumimoji="0" lang="en-US" altLang="zh-CN" sz="2000" smtClean="0">
                <a:solidFill>
                  <a:srgbClr val="FFFFFF"/>
                </a:solidFill>
              </a:rPr>
              <a:t>AMD</a:t>
            </a:r>
            <a:r>
              <a:rPr kumimoji="0" lang="zh-CN" altLang="en-US" sz="2000" smtClean="0">
                <a:solidFill>
                  <a:srgbClr val="FFFFFF"/>
                </a:solidFill>
              </a:rPr>
              <a:t>各自厂商的高端产品。</a:t>
            </a:r>
          </a:p>
          <a:p>
            <a:pPr fontAlgn="base">
              <a:lnSpc>
                <a:spcPct val="150000"/>
              </a:lnSpc>
              <a:spcBef>
                <a:spcPct val="0"/>
              </a:spcBef>
              <a:spcAft>
                <a:spcPct val="0"/>
              </a:spcAft>
            </a:pPr>
            <a:endParaRPr kumimoji="0" lang="zh-CN" altLang="en-US" sz="2000" smtClean="0">
              <a:solidFill>
                <a:srgbClr val="FFFFFF"/>
              </a:solidFill>
            </a:endParaRPr>
          </a:p>
          <a:p>
            <a:pPr fontAlgn="base">
              <a:lnSpc>
                <a:spcPct val="150000"/>
              </a:lnSpc>
              <a:spcBef>
                <a:spcPct val="0"/>
              </a:spcBef>
              <a:spcAft>
                <a:spcPct val="0"/>
              </a:spcAft>
            </a:pPr>
            <a:r>
              <a:rPr kumimoji="0" lang="en-US" altLang="zh-CN" sz="2000" b="1" smtClean="0">
                <a:solidFill>
                  <a:srgbClr val="FFFFFF"/>
                </a:solidFill>
              </a:rPr>
              <a:t>2015</a:t>
            </a:r>
            <a:r>
              <a:rPr kumimoji="0" lang="zh-CN" altLang="en-US" sz="2000" b="1" smtClean="0">
                <a:solidFill>
                  <a:srgbClr val="FFFFFF"/>
                </a:solidFill>
              </a:rPr>
              <a:t>年</a:t>
            </a:r>
            <a:r>
              <a:rPr kumimoji="0" lang="en-US" altLang="zh-CN" sz="2000" b="1" smtClean="0">
                <a:solidFill>
                  <a:srgbClr val="FFFFFF"/>
                </a:solidFill>
              </a:rPr>
              <a:t>11</a:t>
            </a:r>
            <a:r>
              <a:rPr kumimoji="0" lang="zh-CN" altLang="en-US" sz="2000" b="1" smtClean="0">
                <a:solidFill>
                  <a:srgbClr val="FFFFFF"/>
                </a:solidFill>
              </a:rPr>
              <a:t>月份，</a:t>
            </a:r>
            <a:r>
              <a:rPr kumimoji="0" lang="en-US" altLang="zh-CN" sz="2000" b="1" smtClean="0">
                <a:solidFill>
                  <a:srgbClr val="FFFFFF"/>
                </a:solidFill>
              </a:rPr>
              <a:t>NVIDIA</a:t>
            </a:r>
            <a:r>
              <a:rPr kumimoji="0" lang="zh-CN" altLang="en-US" sz="2000" b="1" smtClean="0">
                <a:solidFill>
                  <a:srgbClr val="FFFFFF"/>
                </a:solidFill>
              </a:rPr>
              <a:t>发布了</a:t>
            </a:r>
            <a:r>
              <a:rPr kumimoji="0" lang="en-US" altLang="zh-CN" sz="2000" b="1" smtClean="0">
                <a:solidFill>
                  <a:srgbClr val="FFFFFF"/>
                </a:solidFill>
              </a:rPr>
              <a:t>Gameworks VR</a:t>
            </a:r>
            <a:r>
              <a:rPr kumimoji="0" lang="zh-CN" altLang="en-US" sz="2000" b="1" smtClean="0">
                <a:solidFill>
                  <a:srgbClr val="FFFFFF"/>
                </a:solidFill>
              </a:rPr>
              <a:t>（面向游戏开发人员）及</a:t>
            </a:r>
            <a:r>
              <a:rPr kumimoji="0" lang="en-US" altLang="zh-CN" sz="2000" b="1" smtClean="0">
                <a:solidFill>
                  <a:srgbClr val="FFFFFF"/>
                </a:solidFill>
              </a:rPr>
              <a:t>DesignWorks VR</a:t>
            </a:r>
            <a:r>
              <a:rPr kumimoji="0" lang="zh-CN" altLang="en-US" sz="2000" b="1" smtClean="0">
                <a:solidFill>
                  <a:srgbClr val="FFFFFF"/>
                </a:solidFill>
              </a:rPr>
              <a:t>（面向设计人员）两种</a:t>
            </a:r>
            <a:r>
              <a:rPr kumimoji="0" lang="en-US" altLang="zh-CN" sz="2000" b="1" smtClean="0">
                <a:solidFill>
                  <a:srgbClr val="FFFFFF"/>
                </a:solidFill>
              </a:rPr>
              <a:t>VR</a:t>
            </a:r>
            <a:r>
              <a:rPr kumimoji="0" lang="zh-CN" altLang="en-US" sz="2000" b="1" smtClean="0">
                <a:solidFill>
                  <a:srgbClr val="FFFFFF"/>
                </a:solidFill>
              </a:rPr>
              <a:t>开发工具。</a:t>
            </a:r>
            <a:r>
              <a:rPr kumimoji="0" lang="zh-CN" altLang="en-US" sz="2000" smtClean="0">
                <a:solidFill>
                  <a:srgbClr val="FFFFFF"/>
                </a:solidFill>
              </a:rPr>
              <a:t>用以降低延时率，加快立体渲染性能，从而提升</a:t>
            </a:r>
            <a:r>
              <a:rPr kumimoji="0" lang="en-US" altLang="zh-CN" sz="2000" smtClean="0">
                <a:solidFill>
                  <a:srgbClr val="FFFFFF"/>
                </a:solidFill>
              </a:rPr>
              <a:t>VR</a:t>
            </a:r>
            <a:r>
              <a:rPr kumimoji="0" lang="zh-CN" altLang="en-US" sz="2000" smtClean="0">
                <a:solidFill>
                  <a:srgbClr val="FFFFFF"/>
                </a:solidFill>
              </a:rPr>
              <a:t>沉浸体验。</a:t>
            </a:r>
          </a:p>
        </p:txBody>
      </p:sp>
    </p:spTree>
    <p:extLst>
      <p:ext uri="{BB962C8B-B14F-4D97-AF65-F5344CB8AC3E}">
        <p14:creationId xmlns:p14="http://schemas.microsoft.com/office/powerpoint/2010/main" val="3266483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B3FEC215-177E-4180-8D9E-CD1C4921278F}"/>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9219" name="组合 1"/>
          <p:cNvGrpSpPr>
            <a:grpSpLocks/>
          </p:cNvGrpSpPr>
          <p:nvPr/>
        </p:nvGrpSpPr>
        <p:grpSpPr bwMode="auto">
          <a:xfrm>
            <a:off x="266700" y="411163"/>
            <a:ext cx="3489325" cy="715962"/>
            <a:chOff x="266330" y="411301"/>
            <a:chExt cx="3488924" cy="716163"/>
          </a:xfrm>
        </p:grpSpPr>
        <p:sp>
          <p:nvSpPr>
            <p:cNvPr id="3" name="平行四边形 2">
              <a:extLst>
                <a:ext uri="{FF2B5EF4-FFF2-40B4-BE49-F238E27FC236}">
                  <a16:creationId xmlns:a16="http://schemas.microsoft.com/office/drawing/2014/main" xmlns="" id="{BC22B390-FD41-4E42-8669-B1D81B734E73}"/>
                </a:ext>
              </a:extLst>
            </p:cNvPr>
            <p:cNvSpPr/>
            <p:nvPr/>
          </p:nvSpPr>
          <p:spPr>
            <a:xfrm>
              <a:off x="266330" y="417653"/>
              <a:ext cx="3488924"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9225" name="文本框 3"/>
            <p:cNvSpPr txBox="1">
              <a:spLocks noChangeArrowheads="1"/>
            </p:cNvSpPr>
            <p:nvPr/>
          </p:nvSpPr>
          <p:spPr bwMode="auto">
            <a:xfrm>
              <a:off x="781277" y="411301"/>
              <a:ext cx="23519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en-US" altLang="zh-CN" sz="4000" b="1" smtClean="0">
                  <a:solidFill>
                    <a:srgbClr val="FFFFFF"/>
                  </a:solidFill>
                </a:rPr>
                <a:t>1.NVIDIA</a:t>
              </a:r>
            </a:p>
          </p:txBody>
        </p:sp>
      </p:grpSp>
      <p:sp>
        <p:nvSpPr>
          <p:cNvPr id="6" name="平行四边形 5">
            <a:extLst>
              <a:ext uri="{FF2B5EF4-FFF2-40B4-BE49-F238E27FC236}">
                <a16:creationId xmlns:a16="http://schemas.microsoft.com/office/drawing/2014/main" xmlns="" id="{3C32A5A7-2CB3-4982-BF3B-323EE89F6D14}"/>
              </a:ext>
            </a:extLst>
          </p:cNvPr>
          <p:cNvSpPr/>
          <p:nvPr/>
        </p:nvSpPr>
        <p:spPr>
          <a:xfrm>
            <a:off x="3756025" y="414338"/>
            <a:ext cx="598488" cy="711200"/>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平行四边形 6">
            <a:extLst>
              <a:ext uri="{FF2B5EF4-FFF2-40B4-BE49-F238E27FC236}">
                <a16:creationId xmlns:a16="http://schemas.microsoft.com/office/drawing/2014/main" xmlns="" id="{06416318-1E0D-4FDD-B7AB-62791FFCC581}"/>
              </a:ext>
            </a:extLst>
          </p:cNvPr>
          <p:cNvSpPr/>
          <p:nvPr/>
        </p:nvSpPr>
        <p:spPr>
          <a:xfrm>
            <a:off x="4354513" y="414338"/>
            <a:ext cx="442912" cy="711200"/>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222" name="文本框 4"/>
          <p:cNvSpPr txBox="1">
            <a:spLocks noChangeArrowheads="1"/>
          </p:cNvSpPr>
          <p:nvPr/>
        </p:nvSpPr>
        <p:spPr bwMode="auto">
          <a:xfrm>
            <a:off x="476250" y="1489075"/>
            <a:ext cx="51181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en-US" altLang="zh-TW" sz="2000" dirty="0" smtClean="0">
                <a:solidFill>
                  <a:srgbClr val="FFFFFF"/>
                </a:solidFill>
              </a:rPr>
              <a:t>NVIDIA</a:t>
            </a:r>
            <a:r>
              <a:rPr kumimoji="0" lang="zh-TW" altLang="en-US" sz="2000" dirty="0" smtClean="0">
                <a:solidFill>
                  <a:srgbClr val="FFFFFF"/>
                </a:solidFill>
              </a:rPr>
              <a:t>的</a:t>
            </a:r>
            <a:r>
              <a:rPr kumimoji="0" lang="en-US" altLang="zh-TW" sz="2000" dirty="0" err="1" smtClean="0">
                <a:solidFill>
                  <a:srgbClr val="FFFFFF"/>
                </a:solidFill>
              </a:rPr>
              <a:t>Gameworks</a:t>
            </a:r>
            <a:r>
              <a:rPr kumimoji="0" lang="en-US" altLang="zh-TW" sz="2000" dirty="0" smtClean="0">
                <a:solidFill>
                  <a:srgbClr val="FFFFFF"/>
                </a:solidFill>
              </a:rPr>
              <a:t> VR</a:t>
            </a:r>
            <a:r>
              <a:rPr kumimoji="0" lang="zh-TW" altLang="en-US" sz="2000" dirty="0" smtClean="0">
                <a:solidFill>
                  <a:srgbClr val="FFFFFF"/>
                </a:solidFill>
              </a:rPr>
              <a:t>就是面向游戏开发者的，集成了</a:t>
            </a:r>
            <a:r>
              <a:rPr kumimoji="0" lang="en-US" altLang="zh-TW" sz="2000" dirty="0" smtClean="0">
                <a:solidFill>
                  <a:srgbClr val="FFFFFF"/>
                </a:solidFill>
              </a:rPr>
              <a:t>API</a:t>
            </a:r>
            <a:r>
              <a:rPr kumimoji="0" lang="zh-TW" altLang="en-US" sz="2000" dirty="0" smtClean="0">
                <a:solidFill>
                  <a:srgbClr val="FFFFFF"/>
                </a:solidFill>
              </a:rPr>
              <a:t>、</a:t>
            </a:r>
            <a:r>
              <a:rPr kumimoji="0" lang="en-US" altLang="zh-TW" sz="2000" dirty="0" smtClean="0">
                <a:solidFill>
                  <a:srgbClr val="FFFFFF"/>
                </a:solidFill>
              </a:rPr>
              <a:t>libraries</a:t>
            </a:r>
            <a:r>
              <a:rPr kumimoji="0" lang="zh-TW" altLang="en-US" sz="2000" dirty="0" smtClean="0">
                <a:solidFill>
                  <a:srgbClr val="FFFFFF"/>
                </a:solidFill>
              </a:rPr>
              <a:t>库文件以及其他能帮助开发者快速开发出支持</a:t>
            </a:r>
            <a:r>
              <a:rPr kumimoji="0" lang="en-US" altLang="zh-TW" sz="2000" dirty="0" smtClean="0">
                <a:solidFill>
                  <a:srgbClr val="FFFFFF"/>
                </a:solidFill>
              </a:rPr>
              <a:t>VR</a:t>
            </a:r>
            <a:r>
              <a:rPr kumimoji="0" lang="zh-TW" altLang="en-US" sz="2000" dirty="0" smtClean="0">
                <a:solidFill>
                  <a:srgbClr val="FFFFFF"/>
                </a:solidFill>
              </a:rPr>
              <a:t>头盔的功能。</a:t>
            </a:r>
            <a:r>
              <a:rPr kumimoji="0" lang="en-US" altLang="zh-TW" sz="2000" dirty="0" err="1" smtClean="0">
                <a:solidFill>
                  <a:srgbClr val="FFFFFF"/>
                </a:solidFill>
              </a:rPr>
              <a:t>Gameworks</a:t>
            </a:r>
            <a:r>
              <a:rPr kumimoji="0" lang="en-US" altLang="zh-TW" sz="2000" dirty="0" smtClean="0">
                <a:solidFill>
                  <a:srgbClr val="FFFFFF"/>
                </a:solidFill>
              </a:rPr>
              <a:t> VR</a:t>
            </a:r>
            <a:r>
              <a:rPr kumimoji="0" lang="zh-TW" altLang="en-US" sz="2000" dirty="0" smtClean="0">
                <a:solidFill>
                  <a:srgbClr val="FFFFFF"/>
                </a:solidFill>
              </a:rPr>
              <a:t>支持</a:t>
            </a:r>
            <a:r>
              <a:rPr kumimoji="0" lang="en-US" altLang="zh-TW" sz="2000" dirty="0" smtClean="0">
                <a:solidFill>
                  <a:srgbClr val="FFFFFF"/>
                </a:solidFill>
              </a:rPr>
              <a:t>Multi-Res Shading (</a:t>
            </a:r>
            <a:r>
              <a:rPr kumimoji="0" lang="zh-TW" altLang="en-US" sz="2000" dirty="0" smtClean="0">
                <a:solidFill>
                  <a:srgbClr val="FFFFFF"/>
                </a:solidFill>
              </a:rPr>
              <a:t>多资源渲染）、</a:t>
            </a:r>
            <a:r>
              <a:rPr kumimoji="0" lang="en-US" altLang="zh-TW" sz="2000" dirty="0" smtClean="0">
                <a:solidFill>
                  <a:srgbClr val="FFFFFF"/>
                </a:solidFill>
              </a:rPr>
              <a:t>VR SLI</a:t>
            </a:r>
            <a:r>
              <a:rPr kumimoji="0" lang="zh-TW" altLang="en-US" sz="2000" dirty="0" smtClean="0">
                <a:solidFill>
                  <a:srgbClr val="FFFFFF"/>
                </a:solidFill>
              </a:rPr>
              <a:t>两大技术，对</a:t>
            </a:r>
            <a:r>
              <a:rPr kumimoji="0" lang="en-US" altLang="zh-TW" sz="2000" dirty="0" smtClean="0">
                <a:solidFill>
                  <a:srgbClr val="FFFFFF"/>
                </a:solidFill>
              </a:rPr>
              <a:t>VR</a:t>
            </a:r>
            <a:r>
              <a:rPr kumimoji="0" lang="zh-TW" altLang="en-US" sz="2000" dirty="0" smtClean="0">
                <a:solidFill>
                  <a:srgbClr val="FFFFFF"/>
                </a:solidFill>
              </a:rPr>
              <a:t>头盔应用来说还支持</a:t>
            </a:r>
            <a:r>
              <a:rPr kumimoji="0" lang="en-US" altLang="zh-TW" sz="2000" dirty="0" smtClean="0">
                <a:solidFill>
                  <a:srgbClr val="FFFFFF"/>
                </a:solidFill>
              </a:rPr>
              <a:t>Context Priority</a:t>
            </a:r>
            <a:r>
              <a:rPr kumimoji="0" lang="zh-TW" altLang="en-US" sz="2000" dirty="0" smtClean="0">
                <a:solidFill>
                  <a:srgbClr val="FFFFFF"/>
                </a:solidFill>
              </a:rPr>
              <a:t>（上下文有限）、</a:t>
            </a:r>
            <a:r>
              <a:rPr kumimoji="0" lang="en-US" altLang="zh-TW" sz="2000" dirty="0" smtClean="0">
                <a:solidFill>
                  <a:srgbClr val="FFFFFF"/>
                </a:solidFill>
              </a:rPr>
              <a:t>Direct Mode</a:t>
            </a:r>
            <a:r>
              <a:rPr kumimoji="0" lang="zh-TW" altLang="en-US" sz="2000" dirty="0" smtClean="0">
                <a:solidFill>
                  <a:srgbClr val="FFFFFF"/>
                </a:solidFill>
              </a:rPr>
              <a:t>（直接模式）、</a:t>
            </a:r>
            <a:r>
              <a:rPr kumimoji="0" lang="en-US" altLang="zh-TW" sz="2000" dirty="0" smtClean="0">
                <a:solidFill>
                  <a:srgbClr val="FFFFFF"/>
                </a:solidFill>
              </a:rPr>
              <a:t>Front Buffer Rendering</a:t>
            </a:r>
            <a:r>
              <a:rPr kumimoji="0" lang="zh-TW" altLang="en-US" sz="2000" dirty="0" smtClean="0">
                <a:solidFill>
                  <a:srgbClr val="FFFFFF"/>
                </a:solidFill>
              </a:rPr>
              <a:t>（前缓冲器渲染）等技术。</a:t>
            </a:r>
            <a:endParaRPr kumimoji="0" lang="en-US" altLang="zh-TW" sz="2000" dirty="0" smtClean="0">
              <a:solidFill>
                <a:srgbClr val="FFFFFF"/>
              </a:solidFill>
            </a:endParaRPr>
          </a:p>
          <a:p>
            <a:pPr fontAlgn="base">
              <a:lnSpc>
                <a:spcPct val="120000"/>
              </a:lnSpc>
              <a:spcBef>
                <a:spcPct val="0"/>
              </a:spcBef>
              <a:spcAft>
                <a:spcPct val="0"/>
              </a:spcAft>
            </a:pPr>
            <a:endParaRPr kumimoji="0" lang="en-US" altLang="zh-TW" sz="2000" dirty="0" smtClean="0">
              <a:solidFill>
                <a:srgbClr val="FFFFFF"/>
              </a:solidFill>
            </a:endParaRPr>
          </a:p>
          <a:p>
            <a:pPr fontAlgn="base">
              <a:lnSpc>
                <a:spcPct val="120000"/>
              </a:lnSpc>
              <a:spcBef>
                <a:spcPct val="0"/>
              </a:spcBef>
              <a:spcAft>
                <a:spcPct val="0"/>
              </a:spcAft>
            </a:pPr>
            <a:r>
              <a:rPr kumimoji="0" lang="en-US" altLang="zh-CN" sz="2000" i="1" dirty="0" smtClean="0">
                <a:solidFill>
                  <a:srgbClr val="FFFFFF"/>
                </a:solidFill>
              </a:rPr>
              <a:t>NVIDIA </a:t>
            </a:r>
            <a:r>
              <a:rPr kumimoji="0" lang="en-US" altLang="zh-CN" sz="2000" i="1" dirty="0" err="1" smtClean="0">
                <a:solidFill>
                  <a:srgbClr val="FFFFFF"/>
                </a:solidFill>
              </a:rPr>
              <a:t>Gameworks</a:t>
            </a:r>
            <a:r>
              <a:rPr kumimoji="0" lang="en-US" altLang="zh-CN" sz="2000" i="1" dirty="0" smtClean="0">
                <a:solidFill>
                  <a:srgbClr val="FFFFFF"/>
                </a:solidFill>
              </a:rPr>
              <a:t> VR</a:t>
            </a:r>
            <a:r>
              <a:rPr kumimoji="0" lang="zh-CN" altLang="en-US" sz="2000" dirty="0" smtClean="0">
                <a:solidFill>
                  <a:srgbClr val="FFFFFF"/>
                </a:solidFill>
              </a:rPr>
              <a:t>主要</a:t>
            </a:r>
            <a:r>
              <a:rPr kumimoji="0" lang="zh-CN" altLang="en-US" sz="2000" dirty="0" smtClean="0">
                <a:solidFill>
                  <a:srgbClr val="FFFFFF"/>
                </a:solidFill>
              </a:rPr>
              <a:t>技术→：</a:t>
            </a:r>
            <a:endParaRPr kumimoji="0" lang="en-US" altLang="zh-CN" sz="2000" dirty="0" smtClean="0">
              <a:solidFill>
                <a:srgbClr val="FFFFFF"/>
              </a:solidFill>
            </a:endParaRPr>
          </a:p>
        </p:txBody>
      </p:sp>
      <p:pic>
        <p:nvPicPr>
          <p:cNvPr id="9223" name="图片 7" descr="218bd3af606b3a2d712f24f7ce784bf6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3425" y="2033588"/>
            <a:ext cx="58483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592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5F19071A-ECDA-4E83-A8A5-4006708EB575}"/>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0243" name="组合 1"/>
          <p:cNvGrpSpPr>
            <a:grpSpLocks/>
          </p:cNvGrpSpPr>
          <p:nvPr/>
        </p:nvGrpSpPr>
        <p:grpSpPr bwMode="auto">
          <a:xfrm>
            <a:off x="266700" y="411163"/>
            <a:ext cx="3489325" cy="715962"/>
            <a:chOff x="266330" y="411301"/>
            <a:chExt cx="3488924" cy="716163"/>
          </a:xfrm>
        </p:grpSpPr>
        <p:sp>
          <p:nvSpPr>
            <p:cNvPr id="3" name="平行四边形 2">
              <a:extLst>
                <a:ext uri="{FF2B5EF4-FFF2-40B4-BE49-F238E27FC236}">
                  <a16:creationId xmlns:a16="http://schemas.microsoft.com/office/drawing/2014/main" xmlns="" id="{720774F2-6FD4-4A0E-BA53-3748D1D6BDF3}"/>
                </a:ext>
              </a:extLst>
            </p:cNvPr>
            <p:cNvSpPr/>
            <p:nvPr/>
          </p:nvSpPr>
          <p:spPr>
            <a:xfrm>
              <a:off x="266330" y="417653"/>
              <a:ext cx="3488924"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0249" name="文本框 3"/>
            <p:cNvSpPr txBox="1">
              <a:spLocks noChangeArrowheads="1"/>
            </p:cNvSpPr>
            <p:nvPr/>
          </p:nvSpPr>
          <p:spPr bwMode="auto">
            <a:xfrm>
              <a:off x="781277" y="411301"/>
              <a:ext cx="18435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hr-HR" altLang="zh-CN" sz="4000" b="1" smtClean="0">
                  <a:solidFill>
                    <a:srgbClr val="FFFFFF"/>
                  </a:solidFill>
                </a:rPr>
                <a:t>2.AMD</a:t>
              </a:r>
              <a:endParaRPr kumimoji="0" lang="hr-HR" altLang="zh-CN" sz="4000" smtClean="0">
                <a:solidFill>
                  <a:srgbClr val="FFFFFF"/>
                </a:solidFill>
              </a:endParaRPr>
            </a:p>
          </p:txBody>
        </p:sp>
      </p:grpSp>
      <p:sp>
        <p:nvSpPr>
          <p:cNvPr id="6" name="平行四边形 5">
            <a:extLst>
              <a:ext uri="{FF2B5EF4-FFF2-40B4-BE49-F238E27FC236}">
                <a16:creationId xmlns:a16="http://schemas.microsoft.com/office/drawing/2014/main" xmlns="" id="{C45C9F88-C8B4-4612-83BB-3542D59ED2AA}"/>
              </a:ext>
            </a:extLst>
          </p:cNvPr>
          <p:cNvSpPr/>
          <p:nvPr/>
        </p:nvSpPr>
        <p:spPr>
          <a:xfrm>
            <a:off x="3756025" y="414338"/>
            <a:ext cx="598488" cy="711200"/>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平行四边形 6">
            <a:extLst>
              <a:ext uri="{FF2B5EF4-FFF2-40B4-BE49-F238E27FC236}">
                <a16:creationId xmlns:a16="http://schemas.microsoft.com/office/drawing/2014/main" xmlns="" id="{8B5ECBC6-22E2-4BAB-87CB-132373511D0F}"/>
              </a:ext>
            </a:extLst>
          </p:cNvPr>
          <p:cNvSpPr/>
          <p:nvPr/>
        </p:nvSpPr>
        <p:spPr>
          <a:xfrm>
            <a:off x="4354513" y="414338"/>
            <a:ext cx="442912" cy="711200"/>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246" name="文本框 4"/>
          <p:cNvSpPr txBox="1">
            <a:spLocks noChangeArrowheads="1"/>
          </p:cNvSpPr>
          <p:nvPr/>
        </p:nvSpPr>
        <p:spPr bwMode="auto">
          <a:xfrm>
            <a:off x="498475" y="1473200"/>
            <a:ext cx="3986213"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en-US" altLang="zh-CN" sz="2000" b="1" smtClean="0">
                <a:solidFill>
                  <a:srgbClr val="FFFFFF"/>
                </a:solidFill>
              </a:rPr>
              <a:t>2015</a:t>
            </a:r>
            <a:r>
              <a:rPr kumimoji="0" lang="zh-CN" altLang="en-US" sz="2000" b="1" smtClean="0">
                <a:solidFill>
                  <a:srgbClr val="FFFFFF"/>
                </a:solidFill>
              </a:rPr>
              <a:t>年</a:t>
            </a:r>
            <a:r>
              <a:rPr kumimoji="0" lang="en-US" altLang="zh-CN" sz="2000" b="1" smtClean="0">
                <a:solidFill>
                  <a:srgbClr val="FFFFFF"/>
                </a:solidFill>
              </a:rPr>
              <a:t>9</a:t>
            </a:r>
            <a:r>
              <a:rPr kumimoji="0" lang="zh-CN" altLang="en-US" sz="2000" b="1" smtClean="0">
                <a:solidFill>
                  <a:srgbClr val="FFFFFF"/>
                </a:solidFill>
              </a:rPr>
              <a:t>月，</a:t>
            </a:r>
            <a:r>
              <a:rPr kumimoji="0" lang="en-US" altLang="zh-CN" sz="2000" b="1" smtClean="0">
                <a:solidFill>
                  <a:srgbClr val="FFFFFF"/>
                </a:solidFill>
              </a:rPr>
              <a:t>AMD</a:t>
            </a:r>
            <a:r>
              <a:rPr kumimoji="0" lang="zh-CN" altLang="en-US" sz="2000" b="1" smtClean="0">
                <a:solidFill>
                  <a:srgbClr val="FFFFFF"/>
                </a:solidFill>
              </a:rPr>
              <a:t>分拆的图形芯片部门</a:t>
            </a:r>
            <a:r>
              <a:rPr kumimoji="0" lang="en-US" altLang="zh-CN" sz="2000" b="1" smtClean="0">
                <a:solidFill>
                  <a:srgbClr val="FFFFFF"/>
                </a:solidFill>
              </a:rPr>
              <a:t>Radeon Technologies Group</a:t>
            </a:r>
            <a:r>
              <a:rPr kumimoji="0" lang="zh-CN" altLang="en-US" sz="2000" b="1" smtClean="0">
                <a:solidFill>
                  <a:srgbClr val="FFFFFF"/>
                </a:solidFill>
              </a:rPr>
              <a:t>，重点瞄准了游戏和虚拟现实领域的机会。</a:t>
            </a:r>
            <a:r>
              <a:rPr kumimoji="0" lang="en-US" altLang="zh-CN" sz="2000" b="1" smtClean="0">
                <a:solidFill>
                  <a:srgbClr val="FFFFFF"/>
                </a:solidFill>
              </a:rPr>
              <a:t>AMD</a:t>
            </a:r>
            <a:r>
              <a:rPr kumimoji="0" lang="zh-CN" altLang="en-US" sz="2000" b="1" smtClean="0">
                <a:solidFill>
                  <a:srgbClr val="FFFFFF"/>
                </a:solidFill>
              </a:rPr>
              <a:t>推出了</a:t>
            </a:r>
            <a:r>
              <a:rPr kumimoji="0" lang="en-US" altLang="zh-CN" sz="2000" b="1" smtClean="0">
                <a:solidFill>
                  <a:srgbClr val="FFFFFF"/>
                </a:solidFill>
              </a:rPr>
              <a:t>VR</a:t>
            </a:r>
            <a:r>
              <a:rPr kumimoji="0" lang="zh-CN" altLang="en-US" sz="2000" b="1" smtClean="0">
                <a:solidFill>
                  <a:srgbClr val="FFFFFF"/>
                </a:solidFill>
              </a:rPr>
              <a:t>解决方案</a:t>
            </a:r>
            <a:r>
              <a:rPr kumimoji="0" lang="en-US" altLang="zh-CN" sz="2000" b="1" smtClean="0">
                <a:solidFill>
                  <a:srgbClr val="FFFFFF"/>
                </a:solidFill>
              </a:rPr>
              <a:t>——LiquidVR</a:t>
            </a:r>
            <a:r>
              <a:rPr kumimoji="0" lang="zh-CN" altLang="en-US" sz="2000" smtClean="0">
                <a:solidFill>
                  <a:srgbClr val="FFFFFF"/>
                </a:solidFill>
              </a:rPr>
              <a:t>，</a:t>
            </a:r>
            <a:r>
              <a:rPr kumimoji="0" lang="en-US" altLang="zh-CN" sz="2000" smtClean="0">
                <a:solidFill>
                  <a:srgbClr val="FFFFFF"/>
                </a:solidFill>
              </a:rPr>
              <a:t>LiquidVR</a:t>
            </a:r>
            <a:r>
              <a:rPr kumimoji="0" lang="zh-CN" altLang="en-US" sz="2000" smtClean="0">
                <a:solidFill>
                  <a:srgbClr val="FFFFFF"/>
                </a:solidFill>
              </a:rPr>
              <a:t>技术包含数据锁定、异步着色引擎、多</a:t>
            </a:r>
            <a:r>
              <a:rPr kumimoji="0" lang="en-US" altLang="zh-CN" sz="2000" smtClean="0">
                <a:solidFill>
                  <a:srgbClr val="FFFFFF"/>
                </a:solidFill>
              </a:rPr>
              <a:t>GPU</a:t>
            </a:r>
            <a:r>
              <a:rPr kumimoji="0" lang="zh-CN" altLang="en-US" sz="2000" smtClean="0">
                <a:solidFill>
                  <a:srgbClr val="FFFFFF"/>
                </a:solidFill>
              </a:rPr>
              <a:t>异步渲染、直连显示屏等全新功能，能够以更低的延迟来实现更优质的画面，提高</a:t>
            </a:r>
            <a:r>
              <a:rPr kumimoji="0" lang="en-US" altLang="zh-CN" sz="2000" smtClean="0">
                <a:solidFill>
                  <a:srgbClr val="FFFFFF"/>
                </a:solidFill>
              </a:rPr>
              <a:t>VR</a:t>
            </a:r>
            <a:r>
              <a:rPr kumimoji="0" lang="zh-CN" altLang="en-US" sz="2000" smtClean="0">
                <a:solidFill>
                  <a:srgbClr val="FFFFFF"/>
                </a:solidFill>
              </a:rPr>
              <a:t>的沉浸体验。</a:t>
            </a:r>
            <a:endParaRPr kumimoji="0" lang="en-US" altLang="zh-CN"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fr-FR" altLang="zh-CN" sz="2000" i="1" smtClean="0">
                <a:solidFill>
                  <a:srgbClr val="FFFFFF"/>
                </a:solidFill>
              </a:rPr>
              <a:t>AMD LiquidVR</a:t>
            </a:r>
            <a:r>
              <a:rPr kumimoji="0" lang="zh-CN" altLang="fr-FR" sz="2000" smtClean="0">
                <a:solidFill>
                  <a:srgbClr val="FFFFFF"/>
                </a:solidFill>
              </a:rPr>
              <a:t>技术包含四大全新功能：</a:t>
            </a:r>
            <a:endParaRPr kumimoji="0" lang="fr-FR" altLang="zh-CN" sz="2000" smtClean="0">
              <a:solidFill>
                <a:srgbClr val="FFFFFF"/>
              </a:solidFill>
            </a:endParaRPr>
          </a:p>
        </p:txBody>
      </p:sp>
      <p:pic>
        <p:nvPicPr>
          <p:cNvPr id="10247" name="图片 8" descr="ce07dbcc5419b0132e5c5d8dd68883ce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414463"/>
            <a:ext cx="6886575"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37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182281"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a:t>
              </a:r>
              <a:r>
                <a:rPr lang="en-US" altLang="zh-CN" sz="2800" dirty="0" smtClean="0">
                  <a:solidFill>
                    <a:schemeClr val="bg1"/>
                  </a:solidFill>
                  <a:latin typeface="华文细黑" panose="02010600040101010101" pitchFamily="2" charset="-122"/>
                  <a:ea typeface="华文细黑" panose="02010600040101010101" pitchFamily="2" charset="-122"/>
                </a:rPr>
                <a:t>AR</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681061" y="2317299"/>
            <a:ext cx="11004971" cy="1815882"/>
          </a:xfrm>
          <a:prstGeom prst="rect">
            <a:avLst/>
          </a:prstGeom>
          <a:noFill/>
        </p:spPr>
        <p:txBody>
          <a:bodyPr wrap="square" rtlCol="0">
            <a:spAutoFit/>
          </a:bodyPr>
          <a:lstStyle/>
          <a:p>
            <a:r>
              <a:rPr lang="zh-CN" altLang="en-US" sz="2800" dirty="0" smtClean="0">
                <a:solidFill>
                  <a:schemeClr val="bg1"/>
                </a:solidFill>
              </a:rPr>
              <a:t>目前探讨目标：</a:t>
            </a:r>
            <a:endParaRPr lang="en-US" altLang="zh-CN" sz="2800" dirty="0" smtClean="0">
              <a:solidFill>
                <a:schemeClr val="bg1"/>
              </a:solidFill>
            </a:endParaRPr>
          </a:p>
          <a:p>
            <a:endParaRPr lang="en-US" altLang="zh-CN" sz="2800" dirty="0">
              <a:solidFill>
                <a:schemeClr val="bg1"/>
              </a:solidFill>
            </a:endParaRPr>
          </a:p>
          <a:p>
            <a:r>
              <a:rPr lang="zh-CN" altLang="en-US" sz="2800" dirty="0" smtClean="0">
                <a:solidFill>
                  <a:schemeClr val="bg1"/>
                </a:solidFill>
              </a:rPr>
              <a:t>结合</a:t>
            </a:r>
            <a:r>
              <a:rPr lang="zh-CN" altLang="en-US" sz="2800" dirty="0" smtClean="0">
                <a:solidFill>
                  <a:schemeClr val="accent2"/>
                </a:solidFill>
              </a:rPr>
              <a:t>硬件能力</a:t>
            </a:r>
            <a:r>
              <a:rPr lang="zh-CN" altLang="en-US" sz="2800" dirty="0" smtClean="0">
                <a:solidFill>
                  <a:schemeClr val="bg1"/>
                </a:solidFill>
              </a:rPr>
              <a:t>、</a:t>
            </a:r>
            <a:r>
              <a:rPr lang="en-US" altLang="zh-CN" sz="2800" dirty="0" smtClean="0">
                <a:solidFill>
                  <a:schemeClr val="accent2"/>
                </a:solidFill>
              </a:rPr>
              <a:t>AR</a:t>
            </a:r>
            <a:r>
              <a:rPr lang="zh-CN" altLang="en-US" sz="2800" dirty="0">
                <a:solidFill>
                  <a:schemeClr val="accent2"/>
                </a:solidFill>
              </a:rPr>
              <a:t>技术</a:t>
            </a:r>
            <a:r>
              <a:rPr lang="zh-CN" altLang="en-US" sz="2800" dirty="0">
                <a:solidFill>
                  <a:schemeClr val="bg1"/>
                </a:solidFill>
              </a:rPr>
              <a:t>以及</a:t>
            </a:r>
            <a:r>
              <a:rPr lang="zh-CN" altLang="en-US" sz="2800" dirty="0">
                <a:solidFill>
                  <a:schemeClr val="accent2"/>
                </a:solidFill>
              </a:rPr>
              <a:t>深度学习</a:t>
            </a:r>
            <a:r>
              <a:rPr lang="zh-CN" altLang="en-US" sz="2800" dirty="0">
                <a:solidFill>
                  <a:schemeClr val="bg1"/>
                </a:solidFill>
              </a:rPr>
              <a:t>，探讨智能化技术和</a:t>
            </a:r>
            <a:r>
              <a:rPr lang="en-US" altLang="zh-CN" sz="2800" dirty="0">
                <a:solidFill>
                  <a:schemeClr val="bg1"/>
                </a:solidFill>
              </a:rPr>
              <a:t>AR</a:t>
            </a:r>
            <a:r>
              <a:rPr lang="zh-CN" altLang="en-US" sz="2800" dirty="0">
                <a:solidFill>
                  <a:schemeClr val="bg1"/>
                </a:solidFill>
              </a:rPr>
              <a:t>技术的结合在未来</a:t>
            </a:r>
            <a:r>
              <a:rPr lang="zh-CN" altLang="en-US" sz="2800" dirty="0" smtClean="0">
                <a:solidFill>
                  <a:schemeClr val="bg1"/>
                </a:solidFill>
              </a:rPr>
              <a:t>能带来哪些</a:t>
            </a:r>
            <a:r>
              <a:rPr lang="zh-CN" altLang="en-US" sz="2800" dirty="0" smtClean="0">
                <a:solidFill>
                  <a:schemeClr val="accent2"/>
                </a:solidFill>
              </a:rPr>
              <a:t>技术</a:t>
            </a:r>
            <a:r>
              <a:rPr lang="zh-CN" altLang="en-US" sz="2800" dirty="0">
                <a:solidFill>
                  <a:schemeClr val="accent2"/>
                </a:solidFill>
              </a:rPr>
              <a:t>方式</a:t>
            </a:r>
            <a:r>
              <a:rPr lang="zh-CN" altLang="en-US" sz="2800" dirty="0">
                <a:solidFill>
                  <a:schemeClr val="bg1"/>
                </a:solidFill>
              </a:rPr>
              <a:t>，</a:t>
            </a:r>
            <a:r>
              <a:rPr lang="zh-CN" altLang="en-US" sz="2800" dirty="0">
                <a:solidFill>
                  <a:schemeClr val="accent2"/>
                </a:solidFill>
              </a:rPr>
              <a:t>交互方式</a:t>
            </a:r>
            <a:r>
              <a:rPr lang="zh-CN" altLang="en-US" sz="2800" dirty="0">
                <a:solidFill>
                  <a:schemeClr val="bg1"/>
                </a:solidFill>
              </a:rPr>
              <a:t>，</a:t>
            </a:r>
            <a:r>
              <a:rPr lang="zh-CN" altLang="en-US" sz="2800" dirty="0">
                <a:solidFill>
                  <a:schemeClr val="accent2"/>
                </a:solidFill>
              </a:rPr>
              <a:t>商业模式</a:t>
            </a:r>
            <a:endParaRPr lang="zh-CN" altLang="en-US" sz="2800" dirty="0">
              <a:solidFill>
                <a:schemeClr val="accent2"/>
              </a:solidFill>
            </a:endParaRPr>
          </a:p>
        </p:txBody>
      </p:sp>
    </p:spTree>
    <p:extLst>
      <p:ext uri="{BB962C8B-B14F-4D97-AF65-F5344CB8AC3E}">
        <p14:creationId xmlns:p14="http://schemas.microsoft.com/office/powerpoint/2010/main" val="3938021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BA3C0296-6D2E-4A98-BC7F-59A3C8E2577E}"/>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1267" name="组合 1"/>
          <p:cNvGrpSpPr>
            <a:grpSpLocks/>
          </p:cNvGrpSpPr>
          <p:nvPr/>
        </p:nvGrpSpPr>
        <p:grpSpPr bwMode="auto">
          <a:xfrm>
            <a:off x="266700" y="411163"/>
            <a:ext cx="3613150" cy="715962"/>
            <a:chOff x="266330" y="411301"/>
            <a:chExt cx="3613966" cy="716163"/>
          </a:xfrm>
        </p:grpSpPr>
        <p:sp>
          <p:nvSpPr>
            <p:cNvPr id="3" name="平行四边形 2">
              <a:extLst>
                <a:ext uri="{FF2B5EF4-FFF2-40B4-BE49-F238E27FC236}">
                  <a16:creationId xmlns:a16="http://schemas.microsoft.com/office/drawing/2014/main" xmlns="" id="{9F94A1FD-6C6C-4E99-9715-5B8E009D5F83}"/>
                </a:ext>
              </a:extLst>
            </p:cNvPr>
            <p:cNvSpPr/>
            <p:nvPr/>
          </p:nvSpPr>
          <p:spPr>
            <a:xfrm>
              <a:off x="266330" y="417653"/>
              <a:ext cx="3488526"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74" name="文本框 3"/>
            <p:cNvSpPr txBox="1">
              <a:spLocks noChangeArrowheads="1"/>
            </p:cNvSpPr>
            <p:nvPr/>
          </p:nvSpPr>
          <p:spPr bwMode="auto">
            <a:xfrm>
              <a:off x="427602" y="411301"/>
              <a:ext cx="345269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en-US" altLang="zh-CN" sz="4000" b="1" smtClean="0">
                  <a:solidFill>
                    <a:srgbClr val="FFFFFF"/>
                  </a:solidFill>
                </a:rPr>
                <a:t>3.Qualcomm</a:t>
              </a:r>
              <a:endParaRPr kumimoji="0" lang="en-US" altLang="zh-CN" sz="4000" smtClean="0">
                <a:solidFill>
                  <a:srgbClr val="FFFFFF"/>
                </a:solidFill>
              </a:endParaRPr>
            </a:p>
          </p:txBody>
        </p:sp>
      </p:grpSp>
      <p:sp>
        <p:nvSpPr>
          <p:cNvPr id="6" name="平行四边形 5">
            <a:extLst>
              <a:ext uri="{FF2B5EF4-FFF2-40B4-BE49-F238E27FC236}">
                <a16:creationId xmlns:a16="http://schemas.microsoft.com/office/drawing/2014/main" xmlns="" id="{3411784F-7761-4181-B7EE-FA2C7046E38C}"/>
              </a:ext>
            </a:extLst>
          </p:cNvPr>
          <p:cNvSpPr/>
          <p:nvPr/>
        </p:nvSpPr>
        <p:spPr>
          <a:xfrm>
            <a:off x="3756025" y="414338"/>
            <a:ext cx="598488" cy="711200"/>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平行四边形 6">
            <a:extLst>
              <a:ext uri="{FF2B5EF4-FFF2-40B4-BE49-F238E27FC236}">
                <a16:creationId xmlns:a16="http://schemas.microsoft.com/office/drawing/2014/main" xmlns="" id="{D0CF5866-A709-4F6C-94E0-DE10939488DF}"/>
              </a:ext>
            </a:extLst>
          </p:cNvPr>
          <p:cNvSpPr/>
          <p:nvPr/>
        </p:nvSpPr>
        <p:spPr>
          <a:xfrm>
            <a:off x="4354513" y="414338"/>
            <a:ext cx="442912" cy="711200"/>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270" name="文本框 4"/>
          <p:cNvSpPr txBox="1">
            <a:spLocks noChangeArrowheads="1"/>
          </p:cNvSpPr>
          <p:nvPr/>
        </p:nvSpPr>
        <p:spPr bwMode="auto">
          <a:xfrm>
            <a:off x="862013" y="1473200"/>
            <a:ext cx="4506912"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en-US" altLang="zh-CN" sz="2000" b="1" smtClean="0">
                <a:solidFill>
                  <a:srgbClr val="FFFFFF"/>
                </a:solidFill>
              </a:rPr>
              <a:t>2015</a:t>
            </a:r>
            <a:r>
              <a:rPr kumimoji="0" lang="zh-CN" altLang="en-US" sz="2000" b="1" smtClean="0">
                <a:solidFill>
                  <a:srgbClr val="FFFFFF"/>
                </a:solidFill>
              </a:rPr>
              <a:t>年</a:t>
            </a:r>
            <a:r>
              <a:rPr kumimoji="0" lang="en-US" altLang="zh-CN" sz="2000" b="1" smtClean="0">
                <a:solidFill>
                  <a:srgbClr val="FFFFFF"/>
                </a:solidFill>
              </a:rPr>
              <a:t>12</a:t>
            </a:r>
            <a:r>
              <a:rPr kumimoji="0" lang="zh-CN" altLang="en-US" sz="2000" b="1" smtClean="0">
                <a:solidFill>
                  <a:srgbClr val="FFFFFF"/>
                </a:solidFill>
              </a:rPr>
              <a:t>月，高通发布了</a:t>
            </a:r>
            <a:r>
              <a:rPr kumimoji="0" lang="en-US" altLang="zh-CN" sz="2000" b="1" smtClean="0">
                <a:solidFill>
                  <a:srgbClr val="FFFFFF"/>
                </a:solidFill>
              </a:rPr>
              <a:t>Snapdragon 820 </a:t>
            </a:r>
            <a:r>
              <a:rPr kumimoji="0" lang="zh-CN" altLang="en-US" sz="2000" b="1" smtClean="0">
                <a:solidFill>
                  <a:srgbClr val="FFFFFF"/>
                </a:solidFill>
              </a:rPr>
              <a:t>。 该芯片是高通首款定制设计的</a:t>
            </a:r>
            <a:r>
              <a:rPr kumimoji="0" lang="en-US" altLang="zh-CN" sz="2000" b="1" smtClean="0">
                <a:solidFill>
                  <a:srgbClr val="FFFFFF"/>
                </a:solidFill>
              </a:rPr>
              <a:t>64</a:t>
            </a:r>
            <a:r>
              <a:rPr kumimoji="0" lang="zh-CN" altLang="en-US" sz="2000" b="1" smtClean="0">
                <a:solidFill>
                  <a:srgbClr val="FFFFFF"/>
                </a:solidFill>
              </a:rPr>
              <a:t>位四核</a:t>
            </a:r>
            <a:r>
              <a:rPr kumimoji="0" lang="en-US" altLang="zh-CN" sz="2000" b="1" smtClean="0">
                <a:solidFill>
                  <a:srgbClr val="FFFFFF"/>
                </a:solidFill>
              </a:rPr>
              <a:t>CPU</a:t>
            </a:r>
            <a:r>
              <a:rPr kumimoji="0" lang="zh-CN" altLang="en-US" sz="2000" b="1" smtClean="0">
                <a:solidFill>
                  <a:srgbClr val="FFFFFF"/>
                </a:solidFill>
              </a:rPr>
              <a:t>，内部集成了新一代</a:t>
            </a:r>
            <a:r>
              <a:rPr kumimoji="0" lang="en-US" altLang="zh-CN" sz="2000" b="1" smtClean="0">
                <a:solidFill>
                  <a:srgbClr val="FFFFFF"/>
                </a:solidFill>
              </a:rPr>
              <a:t>GPU</a:t>
            </a:r>
            <a:r>
              <a:rPr kumimoji="0" lang="zh-CN" altLang="en-US" sz="2000" b="1" smtClean="0">
                <a:solidFill>
                  <a:srgbClr val="FFFFFF"/>
                </a:solidFill>
              </a:rPr>
              <a:t>（型号为 </a:t>
            </a:r>
            <a:r>
              <a:rPr kumimoji="0" lang="en-US" altLang="zh-CN" sz="2000" b="1" smtClean="0">
                <a:solidFill>
                  <a:srgbClr val="FFFFFF"/>
                </a:solidFill>
              </a:rPr>
              <a:t>Adreno 530</a:t>
            </a:r>
            <a:r>
              <a:rPr kumimoji="0" lang="zh-CN" altLang="en-US" sz="2000" b="1" smtClean="0">
                <a:solidFill>
                  <a:srgbClr val="FFFFFF"/>
                </a:solidFill>
              </a:rPr>
              <a:t>）</a:t>
            </a:r>
            <a:r>
              <a:rPr kumimoji="0" lang="en-US" altLang="zh-CN" sz="2000" smtClean="0">
                <a:solidFill>
                  <a:srgbClr val="FFFFFF"/>
                </a:solidFill>
              </a:rPr>
              <a:t>,</a:t>
            </a:r>
            <a:r>
              <a:rPr kumimoji="0" lang="zh-CN" altLang="en-US" sz="2000" smtClean="0">
                <a:solidFill>
                  <a:srgbClr val="FFFFFF"/>
                </a:solidFill>
              </a:rPr>
              <a:t>能够呈现从立体摄像机实时拍摄的高清视频，能够识别图片和场景中超过</a:t>
            </a:r>
            <a:r>
              <a:rPr kumimoji="0" lang="en-US" altLang="zh-CN" sz="2000" smtClean="0">
                <a:solidFill>
                  <a:srgbClr val="FFFFFF"/>
                </a:solidFill>
              </a:rPr>
              <a:t>1000</a:t>
            </a:r>
            <a:r>
              <a:rPr kumimoji="0" lang="zh-CN" altLang="en-US" sz="2000" smtClean="0">
                <a:solidFill>
                  <a:srgbClr val="FFFFFF"/>
                </a:solidFill>
              </a:rPr>
              <a:t>种不同的类别，保证虚拟现实头盔内身临其境的体验再一次进化。</a:t>
            </a:r>
            <a:endParaRPr kumimoji="0" lang="en-US" altLang="zh-CN"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it-IT" altLang="zh-CN" sz="2000" i="1" smtClean="0">
                <a:solidFill>
                  <a:srgbClr val="FFFFFF"/>
                </a:solidFill>
              </a:rPr>
              <a:t>Qualcomm Snapdragon 820</a:t>
            </a:r>
            <a:r>
              <a:rPr kumimoji="0" lang="zh-CN" altLang="it-IT" sz="2000" smtClean="0">
                <a:solidFill>
                  <a:srgbClr val="FFFFFF"/>
                </a:solidFill>
              </a:rPr>
              <a:t>拥有出色的视频处理能力：</a:t>
            </a:r>
            <a:endParaRPr kumimoji="0" lang="en-US" altLang="zh-CN" sz="2000" smtClean="0">
              <a:solidFill>
                <a:srgbClr val="FFFFFF"/>
              </a:solidFill>
            </a:endParaRPr>
          </a:p>
          <a:p>
            <a:pPr fontAlgn="base">
              <a:lnSpc>
                <a:spcPct val="120000"/>
              </a:lnSpc>
              <a:spcBef>
                <a:spcPct val="0"/>
              </a:spcBef>
              <a:spcAft>
                <a:spcPct val="0"/>
              </a:spcAft>
            </a:pPr>
            <a:endParaRPr kumimoji="0" lang="en-US" altLang="zh-CN" sz="2000" smtClean="0">
              <a:solidFill>
                <a:srgbClr val="FFFFFF"/>
              </a:solidFill>
            </a:endParaRPr>
          </a:p>
          <a:p>
            <a:pPr fontAlgn="base">
              <a:lnSpc>
                <a:spcPct val="120000"/>
              </a:lnSpc>
              <a:spcBef>
                <a:spcPct val="0"/>
              </a:spcBef>
              <a:spcAft>
                <a:spcPct val="0"/>
              </a:spcAft>
            </a:pPr>
            <a:r>
              <a:rPr kumimoji="0" lang="en-US" altLang="zh-CN" sz="2000" i="1" smtClean="0">
                <a:solidFill>
                  <a:srgbClr val="FFFFFF"/>
                </a:solidFill>
              </a:rPr>
              <a:t>820</a:t>
            </a:r>
            <a:r>
              <a:rPr kumimoji="0" lang="zh-CN" altLang="en-US" sz="2000" smtClean="0">
                <a:solidFill>
                  <a:srgbClr val="FFFFFF"/>
                </a:solidFill>
              </a:rPr>
              <a:t>内部集成的</a:t>
            </a:r>
            <a:r>
              <a:rPr kumimoji="0" lang="en-US" altLang="zh-CN" sz="2000" i="1" smtClean="0">
                <a:solidFill>
                  <a:srgbClr val="FFFFFF"/>
                </a:solidFill>
              </a:rPr>
              <a:t>GPU</a:t>
            </a:r>
            <a:r>
              <a:rPr kumimoji="0" lang="zh-CN" altLang="en-US" sz="2000" smtClean="0">
                <a:solidFill>
                  <a:srgbClr val="FFFFFF"/>
                </a:solidFill>
              </a:rPr>
              <a:t>图像处理能力提升</a:t>
            </a:r>
            <a:r>
              <a:rPr kumimoji="0" lang="en-US" altLang="zh-CN" sz="2000" i="1" smtClean="0">
                <a:solidFill>
                  <a:srgbClr val="FFFFFF"/>
                </a:solidFill>
              </a:rPr>
              <a:t>40%</a:t>
            </a:r>
            <a:r>
              <a:rPr kumimoji="0" lang="zh-CN" altLang="en-US" sz="2000" smtClean="0">
                <a:solidFill>
                  <a:srgbClr val="FFFFFF"/>
                </a:solidFill>
              </a:rPr>
              <a:t>：</a:t>
            </a:r>
          </a:p>
          <a:p>
            <a:pPr fontAlgn="base">
              <a:lnSpc>
                <a:spcPct val="120000"/>
              </a:lnSpc>
              <a:spcBef>
                <a:spcPct val="0"/>
              </a:spcBef>
              <a:spcAft>
                <a:spcPct val="0"/>
              </a:spcAft>
            </a:pPr>
            <a:endParaRPr kumimoji="0" lang="it-IT" altLang="zh-CN" sz="2000" smtClean="0">
              <a:solidFill>
                <a:srgbClr val="FFFFFF"/>
              </a:solidFill>
            </a:endParaRPr>
          </a:p>
        </p:txBody>
      </p:sp>
      <p:pic>
        <p:nvPicPr>
          <p:cNvPr id="11271" name="图片 8" descr="b30aae70e29bcaaa2d557fd3c9b87b87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1025" y="3359150"/>
            <a:ext cx="5286375"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图片 9" descr="1117f5d8522676a512807301f18243ac_h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5463" y="209550"/>
            <a:ext cx="53165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9644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7A71646B-E5E7-4D4A-9A5E-3557C8B5B342}"/>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2291" name="组合 1"/>
          <p:cNvGrpSpPr>
            <a:grpSpLocks/>
          </p:cNvGrpSpPr>
          <p:nvPr/>
        </p:nvGrpSpPr>
        <p:grpSpPr bwMode="auto">
          <a:xfrm>
            <a:off x="266700" y="411163"/>
            <a:ext cx="3489325" cy="715962"/>
            <a:chOff x="266330" y="411301"/>
            <a:chExt cx="3488924" cy="716163"/>
          </a:xfrm>
        </p:grpSpPr>
        <p:sp>
          <p:nvSpPr>
            <p:cNvPr id="3" name="平行四边形 2">
              <a:extLst>
                <a:ext uri="{FF2B5EF4-FFF2-40B4-BE49-F238E27FC236}">
                  <a16:creationId xmlns:a16="http://schemas.microsoft.com/office/drawing/2014/main" xmlns="" id="{2AEFBAA4-FAB2-47E6-B924-0DA88BF38A94}"/>
                </a:ext>
              </a:extLst>
            </p:cNvPr>
            <p:cNvSpPr/>
            <p:nvPr/>
          </p:nvSpPr>
          <p:spPr>
            <a:xfrm>
              <a:off x="266330" y="417653"/>
              <a:ext cx="3488924"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2298" name="文本框 3"/>
            <p:cNvSpPr txBox="1">
              <a:spLocks noChangeArrowheads="1"/>
            </p:cNvSpPr>
            <p:nvPr/>
          </p:nvSpPr>
          <p:spPr bwMode="auto">
            <a:xfrm>
              <a:off x="427602" y="411301"/>
              <a:ext cx="17732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pl-PL" altLang="zh-CN" sz="4000" b="1" smtClean="0">
                  <a:solidFill>
                    <a:srgbClr val="FFFFFF"/>
                  </a:solidFill>
                </a:rPr>
                <a:t>4.ARM</a:t>
              </a:r>
              <a:endParaRPr kumimoji="0" lang="pl-PL" altLang="zh-CN" sz="4000" smtClean="0">
                <a:solidFill>
                  <a:srgbClr val="FFFFFF"/>
                </a:solidFill>
              </a:endParaRPr>
            </a:p>
          </p:txBody>
        </p:sp>
      </p:grpSp>
      <p:sp>
        <p:nvSpPr>
          <p:cNvPr id="6" name="平行四边形 5">
            <a:extLst>
              <a:ext uri="{FF2B5EF4-FFF2-40B4-BE49-F238E27FC236}">
                <a16:creationId xmlns:a16="http://schemas.microsoft.com/office/drawing/2014/main" xmlns="" id="{19D6233E-C9F0-4ECB-BEA7-892D27961232}"/>
              </a:ext>
            </a:extLst>
          </p:cNvPr>
          <p:cNvSpPr/>
          <p:nvPr/>
        </p:nvSpPr>
        <p:spPr>
          <a:xfrm>
            <a:off x="3756025" y="414338"/>
            <a:ext cx="598488" cy="711200"/>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平行四边形 6">
            <a:extLst>
              <a:ext uri="{FF2B5EF4-FFF2-40B4-BE49-F238E27FC236}">
                <a16:creationId xmlns:a16="http://schemas.microsoft.com/office/drawing/2014/main" xmlns="" id="{295FBC16-414E-42ED-B1F9-85835FD9D216}"/>
              </a:ext>
            </a:extLst>
          </p:cNvPr>
          <p:cNvSpPr/>
          <p:nvPr/>
        </p:nvSpPr>
        <p:spPr>
          <a:xfrm>
            <a:off x="4354513" y="414338"/>
            <a:ext cx="442912" cy="711200"/>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294" name="文本框 4"/>
          <p:cNvSpPr txBox="1">
            <a:spLocks noChangeArrowheads="1"/>
          </p:cNvSpPr>
          <p:nvPr/>
        </p:nvSpPr>
        <p:spPr bwMode="auto">
          <a:xfrm>
            <a:off x="862013" y="1473200"/>
            <a:ext cx="4506912"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zh-CN" altLang="en-US" sz="2000" smtClean="0">
                <a:solidFill>
                  <a:srgbClr val="FFFFFF"/>
                </a:solidFill>
              </a:rPr>
              <a:t>说到</a:t>
            </a:r>
            <a:r>
              <a:rPr kumimoji="0" lang="en-US" altLang="zh-CN" sz="2000" smtClean="0">
                <a:solidFill>
                  <a:srgbClr val="FFFFFF"/>
                </a:solidFill>
              </a:rPr>
              <a:t>VR</a:t>
            </a:r>
            <a:r>
              <a:rPr kumimoji="0" lang="zh-CN" altLang="en-US" sz="2000" smtClean="0">
                <a:solidFill>
                  <a:srgbClr val="FFFFFF"/>
                </a:solidFill>
              </a:rPr>
              <a:t>芯片厂商，不得不提到一个例外</a:t>
            </a:r>
            <a:r>
              <a:rPr kumimoji="0" lang="en-US" altLang="zh-CN" sz="2000" smtClean="0">
                <a:solidFill>
                  <a:srgbClr val="FFFFFF"/>
                </a:solidFill>
              </a:rPr>
              <a:t>——ARM</a:t>
            </a:r>
            <a:r>
              <a:rPr kumimoji="0" lang="zh-CN" altLang="en-US" sz="2000" smtClean="0">
                <a:solidFill>
                  <a:srgbClr val="FFFFFF"/>
                </a:solidFill>
              </a:rPr>
              <a:t>。与上面谈到的</a:t>
            </a:r>
            <a:r>
              <a:rPr kumimoji="0" lang="en-US" altLang="zh-CN" sz="2000" smtClean="0">
                <a:solidFill>
                  <a:srgbClr val="FFFFFF"/>
                </a:solidFill>
              </a:rPr>
              <a:t>NVIDIA</a:t>
            </a:r>
            <a:r>
              <a:rPr kumimoji="0" lang="zh-CN" altLang="en-US" sz="2000" smtClean="0">
                <a:solidFill>
                  <a:srgbClr val="FFFFFF"/>
                </a:solidFill>
              </a:rPr>
              <a:t>、</a:t>
            </a:r>
            <a:r>
              <a:rPr kumimoji="0" lang="en-US" altLang="zh-CN" sz="2000" smtClean="0">
                <a:solidFill>
                  <a:srgbClr val="FFFFFF"/>
                </a:solidFill>
              </a:rPr>
              <a:t>AMD</a:t>
            </a:r>
            <a:r>
              <a:rPr kumimoji="0" lang="zh-CN" altLang="en-US" sz="2000" smtClean="0">
                <a:solidFill>
                  <a:srgbClr val="FFFFFF"/>
                </a:solidFill>
              </a:rPr>
              <a:t>、</a:t>
            </a:r>
            <a:r>
              <a:rPr kumimoji="0" lang="en-US" altLang="zh-CN" sz="2000" smtClean="0">
                <a:solidFill>
                  <a:srgbClr val="FFFFFF"/>
                </a:solidFill>
              </a:rPr>
              <a:t>Qualcomm</a:t>
            </a:r>
            <a:r>
              <a:rPr kumimoji="0" lang="zh-CN" altLang="en-US" sz="2000" smtClean="0">
                <a:solidFill>
                  <a:srgbClr val="FFFFFF"/>
                </a:solidFill>
              </a:rPr>
              <a:t>不同的是，</a:t>
            </a:r>
            <a:r>
              <a:rPr kumimoji="0" lang="en-US" altLang="zh-CN" sz="2000" smtClean="0">
                <a:solidFill>
                  <a:srgbClr val="FFFFFF"/>
                </a:solidFill>
              </a:rPr>
              <a:t>ARM</a:t>
            </a:r>
            <a:r>
              <a:rPr kumimoji="0" lang="zh-CN" altLang="en-US" sz="2000" smtClean="0">
                <a:solidFill>
                  <a:srgbClr val="FFFFFF"/>
                </a:solidFill>
              </a:rPr>
              <a:t>不提供具体产品，而是提供整体技术架构方案。</a:t>
            </a:r>
            <a:r>
              <a:rPr kumimoji="0" lang="en-US" altLang="zh-CN" sz="2000" smtClean="0">
                <a:solidFill>
                  <a:srgbClr val="FFFFFF"/>
                </a:solidFill>
              </a:rPr>
              <a:t>ARM</a:t>
            </a:r>
            <a:r>
              <a:rPr kumimoji="0" lang="zh-CN" altLang="en-US" sz="2000" smtClean="0">
                <a:solidFill>
                  <a:srgbClr val="FFFFFF"/>
                </a:solidFill>
              </a:rPr>
              <a:t>的架构方案目前在一体机</a:t>
            </a:r>
            <a:r>
              <a:rPr kumimoji="0" lang="en-US" altLang="zh-CN" sz="2000" smtClean="0">
                <a:solidFill>
                  <a:srgbClr val="FFFFFF"/>
                </a:solidFill>
              </a:rPr>
              <a:t>VR</a:t>
            </a:r>
            <a:r>
              <a:rPr kumimoji="0" lang="zh-CN" altLang="en-US" sz="2000" smtClean="0">
                <a:solidFill>
                  <a:srgbClr val="FFFFFF"/>
                </a:solidFill>
              </a:rPr>
              <a:t>领域应用很成功，全球其他很多一体机芯片厂商都在用</a:t>
            </a:r>
            <a:r>
              <a:rPr kumimoji="0" lang="en-US" altLang="zh-CN" sz="2000" smtClean="0">
                <a:solidFill>
                  <a:srgbClr val="FFFFFF"/>
                </a:solidFill>
              </a:rPr>
              <a:t>ARM</a:t>
            </a:r>
            <a:r>
              <a:rPr kumimoji="0" lang="zh-CN" altLang="en-US" sz="2000" smtClean="0">
                <a:solidFill>
                  <a:srgbClr val="FFFFFF"/>
                </a:solidFill>
              </a:rPr>
              <a:t>架构。</a:t>
            </a:r>
            <a:r>
              <a:rPr kumimoji="0" lang="en-US" altLang="zh-CN" sz="2000" smtClean="0">
                <a:solidFill>
                  <a:srgbClr val="FFFFFF"/>
                </a:solidFill>
              </a:rPr>
              <a:t>ARM</a:t>
            </a:r>
            <a:r>
              <a:rPr kumimoji="0" lang="zh-CN" altLang="en-US" sz="2000" smtClean="0">
                <a:solidFill>
                  <a:srgbClr val="FFFFFF"/>
                </a:solidFill>
              </a:rPr>
              <a:t>的</a:t>
            </a:r>
            <a:r>
              <a:rPr kumimoji="0" lang="en-US" altLang="zh-CN" sz="2000" smtClean="0">
                <a:solidFill>
                  <a:srgbClr val="FFFFFF"/>
                </a:solidFill>
              </a:rPr>
              <a:t>Cortex-A</a:t>
            </a:r>
            <a:r>
              <a:rPr kumimoji="0" lang="zh-CN" altLang="en-US" sz="2000" smtClean="0">
                <a:solidFill>
                  <a:srgbClr val="FFFFFF"/>
                </a:solidFill>
              </a:rPr>
              <a:t>系列</a:t>
            </a:r>
            <a:r>
              <a:rPr kumimoji="0" lang="en-US" altLang="zh-CN" sz="2000" smtClean="0">
                <a:solidFill>
                  <a:srgbClr val="FFFFFF"/>
                </a:solidFill>
              </a:rPr>
              <a:t>CPU</a:t>
            </a:r>
            <a:r>
              <a:rPr kumimoji="0" lang="zh-CN" altLang="en-US" sz="2000" smtClean="0">
                <a:solidFill>
                  <a:srgbClr val="FFFFFF"/>
                </a:solidFill>
              </a:rPr>
              <a:t>方案和</a:t>
            </a:r>
            <a:r>
              <a:rPr kumimoji="0" lang="en-US" altLang="zh-CN" sz="2000" smtClean="0">
                <a:solidFill>
                  <a:srgbClr val="FFFFFF"/>
                </a:solidFill>
              </a:rPr>
              <a:t>Mali GPU</a:t>
            </a:r>
            <a:r>
              <a:rPr kumimoji="0" lang="zh-CN" altLang="en-US" sz="2000" smtClean="0">
                <a:solidFill>
                  <a:srgbClr val="FFFFFF"/>
                </a:solidFill>
              </a:rPr>
              <a:t>方案目前在一体机</a:t>
            </a:r>
            <a:r>
              <a:rPr kumimoji="0" lang="en-US" altLang="zh-CN" sz="2000" smtClean="0">
                <a:solidFill>
                  <a:srgbClr val="FFFFFF"/>
                </a:solidFill>
              </a:rPr>
              <a:t>VR</a:t>
            </a:r>
            <a:r>
              <a:rPr kumimoji="0" lang="zh-CN" altLang="en-US" sz="2000" smtClean="0">
                <a:solidFill>
                  <a:srgbClr val="FFFFFF"/>
                </a:solidFill>
              </a:rPr>
              <a:t>领域最流行。</a:t>
            </a:r>
            <a:endParaRPr kumimoji="0" lang="en-US" altLang="zh-CN"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en-US" altLang="zh-TW" sz="2000" i="1" smtClean="0">
                <a:solidFill>
                  <a:srgbClr val="FFFFFF"/>
                </a:solidFill>
              </a:rPr>
              <a:t>Cortex-A73</a:t>
            </a:r>
            <a:r>
              <a:rPr kumimoji="0" lang="zh-TW" altLang="en-US" sz="2000" smtClean="0">
                <a:solidFill>
                  <a:srgbClr val="FFFFFF"/>
                </a:solidFill>
              </a:rPr>
              <a:t>处理器简介：</a:t>
            </a:r>
            <a:r>
              <a:rPr kumimoji="0" lang="zh-TW" altLang="en-US" sz="2000" i="1" smtClean="0">
                <a:solidFill>
                  <a:srgbClr val="FFFFFF"/>
                </a:solidFill>
              </a:rPr>
              <a:t> </a:t>
            </a:r>
            <a:endParaRPr kumimoji="0" lang="zh-TW" altLang="en-US" sz="2000" smtClean="0">
              <a:solidFill>
                <a:srgbClr val="FFFFFF"/>
              </a:solidFill>
            </a:endParaRPr>
          </a:p>
          <a:p>
            <a:pPr fontAlgn="base">
              <a:lnSpc>
                <a:spcPct val="120000"/>
              </a:lnSpc>
              <a:spcBef>
                <a:spcPct val="0"/>
              </a:spcBef>
              <a:spcAft>
                <a:spcPct val="0"/>
              </a:spcAft>
            </a:pPr>
            <a:r>
              <a:rPr kumimoji="0" lang="zh-TW" altLang="en-US" sz="2000" smtClean="0">
                <a:solidFill>
                  <a:srgbClr val="FFFFFF"/>
                </a:solidFill>
              </a:rPr>
              <a:t> </a:t>
            </a:r>
          </a:p>
          <a:p>
            <a:pPr fontAlgn="base">
              <a:lnSpc>
                <a:spcPct val="120000"/>
              </a:lnSpc>
              <a:spcBef>
                <a:spcPct val="0"/>
              </a:spcBef>
              <a:spcAft>
                <a:spcPct val="0"/>
              </a:spcAft>
            </a:pPr>
            <a:r>
              <a:rPr kumimoji="0" lang="en-US" altLang="zh-TW" sz="2000" i="1" smtClean="0">
                <a:solidFill>
                  <a:srgbClr val="FFFFFF"/>
                </a:solidFill>
              </a:rPr>
              <a:t>ARM Mali GPU</a:t>
            </a:r>
            <a:r>
              <a:rPr kumimoji="0" lang="zh-TW" altLang="en-US" sz="2000" smtClean="0">
                <a:solidFill>
                  <a:srgbClr val="FFFFFF"/>
                </a:solidFill>
              </a:rPr>
              <a:t>系列产品：</a:t>
            </a:r>
          </a:p>
        </p:txBody>
      </p:sp>
      <p:pic>
        <p:nvPicPr>
          <p:cNvPr id="12295" name="图片 7" descr="b2a78f9416e2eed42842756f645a6678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7913" y="3556000"/>
            <a:ext cx="4619625"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图片 10" descr="64341b6ed349a031ae910913c751e332_h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6725" y="269875"/>
            <a:ext cx="591820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510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4A49CAFF-5A6E-40C3-948C-3B7C7B0FA7D0}"/>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3315" name="组合 1"/>
          <p:cNvGrpSpPr>
            <a:grpSpLocks/>
          </p:cNvGrpSpPr>
          <p:nvPr/>
        </p:nvGrpSpPr>
        <p:grpSpPr bwMode="auto">
          <a:xfrm>
            <a:off x="266700" y="411163"/>
            <a:ext cx="11693525" cy="715962"/>
            <a:chOff x="266330" y="411301"/>
            <a:chExt cx="6077206" cy="716163"/>
          </a:xfrm>
        </p:grpSpPr>
        <p:sp>
          <p:nvSpPr>
            <p:cNvPr id="3" name="平行四边形 2">
              <a:extLst>
                <a:ext uri="{FF2B5EF4-FFF2-40B4-BE49-F238E27FC236}">
                  <a16:creationId xmlns:a16="http://schemas.microsoft.com/office/drawing/2014/main" xmlns="" id="{B96C08A2-0149-4015-ABAE-B03DBA2C7015}"/>
                </a:ext>
              </a:extLst>
            </p:cNvPr>
            <p:cNvSpPr/>
            <p:nvPr/>
          </p:nvSpPr>
          <p:spPr>
            <a:xfrm>
              <a:off x="266330" y="417653"/>
              <a:ext cx="3489072" cy="709811"/>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3320" name="文本框 3"/>
            <p:cNvSpPr txBox="1">
              <a:spLocks noChangeArrowheads="1"/>
            </p:cNvSpPr>
            <p:nvPr/>
          </p:nvSpPr>
          <p:spPr bwMode="auto">
            <a:xfrm>
              <a:off x="427602" y="411301"/>
              <a:ext cx="59159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spcBef>
                  <a:spcPct val="0"/>
                </a:spcBef>
                <a:spcAft>
                  <a:spcPct val="0"/>
                </a:spcAft>
              </a:pPr>
              <a:r>
                <a:rPr kumimoji="0" lang="de-DE" altLang="zh-CN" sz="4000" b="1" smtClean="0">
                  <a:solidFill>
                    <a:srgbClr val="FFFFFF"/>
                  </a:solidFill>
                </a:rPr>
                <a:t>5.</a:t>
              </a:r>
              <a:r>
                <a:rPr kumimoji="0" lang="zh-CN" altLang="de-DE" sz="4000" b="1" smtClean="0">
                  <a:solidFill>
                    <a:srgbClr val="FFFFFF"/>
                  </a:solidFill>
                </a:rPr>
                <a:t>全志科技（</a:t>
              </a:r>
              <a:r>
                <a:rPr kumimoji="0" lang="de-DE" altLang="zh-CN" sz="4000" b="1" smtClean="0">
                  <a:solidFill>
                    <a:srgbClr val="FFFFFF"/>
                  </a:solidFill>
                </a:rPr>
                <a:t>Allwinner</a:t>
              </a:r>
              <a:r>
                <a:rPr kumimoji="0" lang="zh-CN" altLang="de-DE" sz="4000" b="1" smtClean="0">
                  <a:solidFill>
                    <a:srgbClr val="FFFFFF"/>
                  </a:solidFill>
                </a:rPr>
                <a:t>）</a:t>
              </a:r>
              <a:endParaRPr kumimoji="0" lang="de-DE" altLang="zh-CN" sz="4000" smtClean="0">
                <a:solidFill>
                  <a:srgbClr val="FFFFFF"/>
                </a:solidFill>
              </a:endParaRPr>
            </a:p>
          </p:txBody>
        </p:sp>
      </p:grpSp>
      <p:sp>
        <p:nvSpPr>
          <p:cNvPr id="13316" name="文本框 4"/>
          <p:cNvSpPr txBox="1">
            <a:spLocks noChangeArrowheads="1"/>
          </p:cNvSpPr>
          <p:nvPr/>
        </p:nvSpPr>
        <p:spPr bwMode="auto">
          <a:xfrm>
            <a:off x="862013" y="1473200"/>
            <a:ext cx="4506912"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zh-CN" altLang="en-US" sz="2000" smtClean="0">
                <a:solidFill>
                  <a:srgbClr val="FFFFFF"/>
                </a:solidFill>
              </a:rPr>
              <a:t>从全球的芯片供应来看，主要集中在美国；不过，国内做得比较优秀的也有几家，全志科技就是其中之一。全志科技在</a:t>
            </a:r>
            <a:r>
              <a:rPr kumimoji="0" lang="en-US" altLang="zh-CN" sz="2000" smtClean="0">
                <a:solidFill>
                  <a:srgbClr val="FFFFFF"/>
                </a:solidFill>
              </a:rPr>
              <a:t>VR</a:t>
            </a:r>
            <a:r>
              <a:rPr kumimoji="0" lang="zh-CN" altLang="en-US" sz="2000" smtClean="0">
                <a:solidFill>
                  <a:srgbClr val="FFFFFF"/>
                </a:solidFill>
              </a:rPr>
              <a:t>领域储备已久，欧米科技的首款</a:t>
            </a:r>
            <a:r>
              <a:rPr kumimoji="0" lang="en-US" altLang="zh-CN" sz="2000" smtClean="0">
                <a:solidFill>
                  <a:srgbClr val="FFFFFF"/>
                </a:solidFill>
              </a:rPr>
              <a:t>Uranus one VR</a:t>
            </a:r>
            <a:r>
              <a:rPr kumimoji="0" lang="zh-CN" altLang="en-US" sz="2000" smtClean="0">
                <a:solidFill>
                  <a:srgbClr val="FFFFFF"/>
                </a:solidFill>
              </a:rPr>
              <a:t>一体机用的就是全志科技的</a:t>
            </a:r>
            <a:r>
              <a:rPr kumimoji="0" lang="en-US" altLang="zh-CN" sz="2000" smtClean="0">
                <a:solidFill>
                  <a:srgbClr val="FFFFFF"/>
                </a:solidFill>
              </a:rPr>
              <a:t>H8</a:t>
            </a:r>
            <a:r>
              <a:rPr kumimoji="0" lang="zh-CN" altLang="en-US" sz="2000" smtClean="0">
                <a:solidFill>
                  <a:srgbClr val="FFFFFF"/>
                </a:solidFill>
              </a:rPr>
              <a:t>芯片方案。该芯片支持</a:t>
            </a:r>
            <a:r>
              <a:rPr kumimoji="0" lang="en-US" altLang="zh-CN" sz="2000" smtClean="0">
                <a:solidFill>
                  <a:srgbClr val="FFFFFF"/>
                </a:solidFill>
              </a:rPr>
              <a:t>8</a:t>
            </a:r>
            <a:r>
              <a:rPr kumimoji="0" lang="zh-CN" altLang="en-US" sz="2000" smtClean="0">
                <a:solidFill>
                  <a:srgbClr val="FFFFFF"/>
                </a:solidFill>
              </a:rPr>
              <a:t>核心并能够</a:t>
            </a:r>
            <a:r>
              <a:rPr kumimoji="0" lang="en-US" altLang="zh-CN" sz="2000" smtClean="0">
                <a:solidFill>
                  <a:srgbClr val="FFFFFF"/>
                </a:solidFill>
              </a:rPr>
              <a:t>2.0GHz</a:t>
            </a:r>
            <a:r>
              <a:rPr kumimoji="0" lang="zh-CN" altLang="en-US" sz="2000" smtClean="0">
                <a:solidFill>
                  <a:srgbClr val="FFFFFF"/>
                </a:solidFill>
              </a:rPr>
              <a:t>同时高速运行，其</a:t>
            </a:r>
            <a:r>
              <a:rPr kumimoji="0" lang="en-US" altLang="zh-CN" sz="2000" smtClean="0">
                <a:solidFill>
                  <a:srgbClr val="FFFFFF"/>
                </a:solidFill>
              </a:rPr>
              <a:t>4K</a:t>
            </a:r>
            <a:r>
              <a:rPr kumimoji="0" lang="zh-CN" altLang="en-US" sz="2000" smtClean="0">
                <a:solidFill>
                  <a:srgbClr val="FFFFFF"/>
                </a:solidFill>
              </a:rPr>
              <a:t>的解码能力支持高解析度的游戏与视频。</a:t>
            </a:r>
            <a:endParaRPr kumimoji="0" lang="en-US" altLang="zh-CN"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zh-CN" altLang="en-US" sz="2000" smtClean="0">
                <a:solidFill>
                  <a:srgbClr val="FFFFFF"/>
                </a:solidFill>
              </a:rPr>
              <a:t>全志科技主要系列芯片，</a:t>
            </a:r>
            <a:r>
              <a:rPr kumimoji="0" lang="en-US" altLang="zh-CN" sz="2000" i="1" smtClean="0">
                <a:solidFill>
                  <a:srgbClr val="FFFFFF"/>
                </a:solidFill>
              </a:rPr>
              <a:t>H8/A80</a:t>
            </a:r>
            <a:r>
              <a:rPr kumimoji="0" lang="zh-CN" altLang="en-US" sz="2000" smtClean="0">
                <a:solidFill>
                  <a:srgbClr val="FFFFFF"/>
                </a:solidFill>
              </a:rPr>
              <a:t>已用于</a:t>
            </a:r>
            <a:r>
              <a:rPr kumimoji="0" lang="en-US" altLang="zh-CN" sz="2000" i="1" smtClean="0">
                <a:solidFill>
                  <a:srgbClr val="FFFFFF"/>
                </a:solidFill>
              </a:rPr>
              <a:t>VR</a:t>
            </a:r>
            <a:r>
              <a:rPr kumimoji="0" lang="zh-CN" altLang="en-US" sz="2000" smtClean="0">
                <a:solidFill>
                  <a:srgbClr val="FFFFFF"/>
                </a:solidFill>
              </a:rPr>
              <a:t>解决方案：</a:t>
            </a:r>
            <a:r>
              <a:rPr kumimoji="0" lang="zh-CN" altLang="en-US" sz="2000" i="1" smtClean="0">
                <a:solidFill>
                  <a:srgbClr val="FFFFFF"/>
                </a:solidFill>
              </a:rPr>
              <a:t> </a:t>
            </a:r>
            <a:endParaRPr kumimoji="0" lang="zh-CN" altLang="en-US"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zh-CN" altLang="en-US" sz="2000" smtClean="0">
                <a:solidFill>
                  <a:srgbClr val="FFFFFF"/>
                </a:solidFill>
              </a:rPr>
              <a:t>全志科技</a:t>
            </a:r>
            <a:r>
              <a:rPr kumimoji="0" lang="en-US" altLang="zh-CN" sz="2000" i="1" smtClean="0">
                <a:solidFill>
                  <a:srgbClr val="FFFFFF"/>
                </a:solidFill>
              </a:rPr>
              <a:t>H8</a:t>
            </a:r>
            <a:r>
              <a:rPr kumimoji="0" lang="zh-CN" altLang="en-US" sz="2000" smtClean="0">
                <a:solidFill>
                  <a:srgbClr val="FFFFFF"/>
                </a:solidFill>
              </a:rPr>
              <a:t>芯片主要功能参数：</a:t>
            </a:r>
          </a:p>
        </p:txBody>
      </p:sp>
      <p:pic>
        <p:nvPicPr>
          <p:cNvPr id="13317" name="图片 8" descr="875d11f702ae63a51344acf8f1eed950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017963"/>
            <a:ext cx="5445125"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9" descr="3a206310fd19f8fca4084fc947e92cdd_h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4463" y="401638"/>
            <a:ext cx="5148262"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569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9A54B763-F951-407D-AF53-E0ADF8146BFE}"/>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4339" name="组合 1"/>
          <p:cNvGrpSpPr>
            <a:grpSpLocks/>
          </p:cNvGrpSpPr>
          <p:nvPr/>
        </p:nvGrpSpPr>
        <p:grpSpPr bwMode="auto">
          <a:xfrm>
            <a:off x="266700" y="330200"/>
            <a:ext cx="6713538" cy="811213"/>
            <a:chOff x="266330" y="330926"/>
            <a:chExt cx="3488924" cy="810478"/>
          </a:xfrm>
        </p:grpSpPr>
        <p:sp>
          <p:nvSpPr>
            <p:cNvPr id="3" name="平行四边形 2">
              <a:extLst>
                <a:ext uri="{FF2B5EF4-FFF2-40B4-BE49-F238E27FC236}">
                  <a16:creationId xmlns:a16="http://schemas.microsoft.com/office/drawing/2014/main" xmlns="" id="{9A997098-2622-4636-8813-C47B81150390}"/>
                </a:ext>
              </a:extLst>
            </p:cNvPr>
            <p:cNvSpPr/>
            <p:nvPr/>
          </p:nvSpPr>
          <p:spPr>
            <a:xfrm>
              <a:off x="266330" y="416573"/>
              <a:ext cx="3488924" cy="710556"/>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4343" name="文本框 3"/>
            <p:cNvSpPr txBox="1">
              <a:spLocks noChangeArrowheads="1"/>
            </p:cNvSpPr>
            <p:nvPr/>
          </p:nvSpPr>
          <p:spPr bwMode="auto">
            <a:xfrm>
              <a:off x="427602" y="330926"/>
              <a:ext cx="2863159" cy="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pl-PL" altLang="zh-CN" sz="4000" b="1" smtClean="0">
                  <a:solidFill>
                    <a:srgbClr val="FFFFFF"/>
                  </a:solidFill>
                </a:rPr>
                <a:t>6.</a:t>
              </a:r>
              <a:r>
                <a:rPr kumimoji="0" lang="zh-CN" altLang="pl-PL" sz="4000" b="1" smtClean="0">
                  <a:solidFill>
                    <a:srgbClr val="FFFFFF"/>
                  </a:solidFill>
                </a:rPr>
                <a:t>瑞芯微（</a:t>
              </a:r>
              <a:r>
                <a:rPr kumimoji="0" lang="pl-PL" altLang="zh-CN" sz="4000" b="1" smtClean="0">
                  <a:solidFill>
                    <a:srgbClr val="FFFFFF"/>
                  </a:solidFill>
                </a:rPr>
                <a:t>Rockchip</a:t>
              </a:r>
              <a:r>
                <a:rPr kumimoji="0" lang="zh-CN" altLang="pl-PL" sz="4000" b="1" smtClean="0">
                  <a:solidFill>
                    <a:srgbClr val="FFFFFF"/>
                  </a:solidFill>
                </a:rPr>
                <a:t>）</a:t>
              </a:r>
              <a:endParaRPr kumimoji="0" lang="pl-PL" altLang="zh-CN" sz="4000" smtClean="0">
                <a:solidFill>
                  <a:srgbClr val="FFFFFF"/>
                </a:solidFill>
              </a:endParaRPr>
            </a:p>
          </p:txBody>
        </p:sp>
      </p:grpSp>
      <p:sp>
        <p:nvSpPr>
          <p:cNvPr id="14340" name="文本框 4"/>
          <p:cNvSpPr txBox="1">
            <a:spLocks noChangeArrowheads="1"/>
          </p:cNvSpPr>
          <p:nvPr/>
        </p:nvSpPr>
        <p:spPr bwMode="auto">
          <a:xfrm>
            <a:off x="417513" y="2501900"/>
            <a:ext cx="4614862"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zh-CN" altLang="en-US" sz="2000" smtClean="0">
                <a:solidFill>
                  <a:srgbClr val="FFFFFF"/>
                </a:solidFill>
              </a:rPr>
              <a:t>在国内</a:t>
            </a:r>
            <a:r>
              <a:rPr kumimoji="0" lang="en-US" altLang="zh-CN" sz="2000" smtClean="0">
                <a:solidFill>
                  <a:srgbClr val="FFFFFF"/>
                </a:solidFill>
              </a:rPr>
              <a:t>VR</a:t>
            </a:r>
            <a:r>
              <a:rPr kumimoji="0" lang="zh-CN" altLang="en-US" sz="2000" smtClean="0">
                <a:solidFill>
                  <a:srgbClr val="FFFFFF"/>
                </a:solidFill>
              </a:rPr>
              <a:t>芯片领域，瑞芯微是另一家强劲的实力选手，在国内</a:t>
            </a:r>
            <a:r>
              <a:rPr kumimoji="0" lang="en-US" altLang="zh-CN" sz="2000" smtClean="0">
                <a:solidFill>
                  <a:srgbClr val="FFFFFF"/>
                </a:solidFill>
              </a:rPr>
              <a:t>VR</a:t>
            </a:r>
            <a:r>
              <a:rPr kumimoji="0" lang="zh-CN" altLang="en-US" sz="2000" smtClean="0">
                <a:solidFill>
                  <a:srgbClr val="FFFFFF"/>
                </a:solidFill>
              </a:rPr>
              <a:t>一体机领域，瑞芯微的芯片是应用最广泛的，已经被多家一体机</a:t>
            </a:r>
            <a:r>
              <a:rPr kumimoji="0" lang="en-US" altLang="zh-CN" sz="2000" smtClean="0">
                <a:solidFill>
                  <a:srgbClr val="FFFFFF"/>
                </a:solidFill>
              </a:rPr>
              <a:t>VR</a:t>
            </a:r>
            <a:r>
              <a:rPr kumimoji="0" lang="zh-CN" altLang="en-US" sz="2000" smtClean="0">
                <a:solidFill>
                  <a:srgbClr val="FFFFFF"/>
                </a:solidFill>
              </a:rPr>
              <a:t>厂商采用。</a:t>
            </a:r>
            <a:endParaRPr kumimoji="0" lang="en-US" altLang="zh-CN" sz="2000" smtClean="0">
              <a:solidFill>
                <a:srgbClr val="FFFFFF"/>
              </a:solidFill>
            </a:endParaRP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zh-CN" altLang="en-US" sz="2000" smtClean="0">
                <a:solidFill>
                  <a:srgbClr val="FFFFFF"/>
                </a:solidFill>
              </a:rPr>
              <a:t>瑞芯微产品系列：</a:t>
            </a:r>
          </a:p>
          <a:p>
            <a:pPr fontAlgn="base">
              <a:lnSpc>
                <a:spcPct val="120000"/>
              </a:lnSpc>
              <a:spcBef>
                <a:spcPct val="0"/>
              </a:spcBef>
              <a:spcAft>
                <a:spcPct val="0"/>
              </a:spcAft>
            </a:pPr>
            <a:endParaRPr kumimoji="0" lang="zh-CN" altLang="en-US" sz="2000" smtClean="0">
              <a:solidFill>
                <a:srgbClr val="FFFFFF"/>
              </a:solidFill>
            </a:endParaRPr>
          </a:p>
        </p:txBody>
      </p:sp>
      <p:pic>
        <p:nvPicPr>
          <p:cNvPr id="14341" name="图片 5" descr="4785e89dd4c56a41a11f06a34a10440f_h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2636838"/>
            <a:ext cx="626586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099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a:extLst>
              <a:ext uri="{FF2B5EF4-FFF2-40B4-BE49-F238E27FC236}">
                <a16:creationId xmlns:a16="http://schemas.microsoft.com/office/drawing/2014/main" xmlns="" id="{6D725AE0-D0D2-4734-8B48-6C588BA78BD9}"/>
              </a:ext>
            </a:extLst>
          </p:cNvPr>
          <p:cNvSpPr/>
          <p:nvPr/>
        </p:nvSpPr>
        <p:spPr>
          <a:xfrm>
            <a:off x="0" y="0"/>
            <a:ext cx="12192000" cy="1331913"/>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prstClr val="white"/>
              </a:solidFill>
            </a:endParaRPr>
          </a:p>
        </p:txBody>
      </p:sp>
      <p:grpSp>
        <p:nvGrpSpPr>
          <p:cNvPr id="15363" name="组合 1"/>
          <p:cNvGrpSpPr>
            <a:grpSpLocks/>
          </p:cNvGrpSpPr>
          <p:nvPr/>
        </p:nvGrpSpPr>
        <p:grpSpPr bwMode="auto">
          <a:xfrm>
            <a:off x="266700" y="330200"/>
            <a:ext cx="6713538" cy="811213"/>
            <a:chOff x="266330" y="330926"/>
            <a:chExt cx="3488924" cy="810478"/>
          </a:xfrm>
        </p:grpSpPr>
        <p:sp>
          <p:nvSpPr>
            <p:cNvPr id="3" name="平行四边形 2">
              <a:extLst>
                <a:ext uri="{FF2B5EF4-FFF2-40B4-BE49-F238E27FC236}">
                  <a16:creationId xmlns:a16="http://schemas.microsoft.com/office/drawing/2014/main" xmlns="" id="{D5F09915-DBB2-4F9C-84AF-3488D0CBE437}"/>
                </a:ext>
              </a:extLst>
            </p:cNvPr>
            <p:cNvSpPr/>
            <p:nvPr/>
          </p:nvSpPr>
          <p:spPr>
            <a:xfrm>
              <a:off x="266330" y="416573"/>
              <a:ext cx="3488924" cy="710556"/>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5367" name="文本框 3"/>
            <p:cNvSpPr txBox="1">
              <a:spLocks noChangeArrowheads="1"/>
            </p:cNvSpPr>
            <p:nvPr/>
          </p:nvSpPr>
          <p:spPr bwMode="auto">
            <a:xfrm>
              <a:off x="427602" y="330926"/>
              <a:ext cx="2863159" cy="810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pl-PL" altLang="zh-CN" sz="4000" b="1" smtClean="0">
                  <a:solidFill>
                    <a:srgbClr val="FFFFFF"/>
                  </a:solidFill>
                </a:rPr>
                <a:t>6.</a:t>
              </a:r>
              <a:r>
                <a:rPr kumimoji="0" lang="zh-CN" altLang="pl-PL" sz="4000" b="1" smtClean="0">
                  <a:solidFill>
                    <a:srgbClr val="FFFFFF"/>
                  </a:solidFill>
                </a:rPr>
                <a:t>瑞芯微（</a:t>
              </a:r>
              <a:r>
                <a:rPr kumimoji="0" lang="pl-PL" altLang="zh-CN" sz="4000" b="1" smtClean="0">
                  <a:solidFill>
                    <a:srgbClr val="FFFFFF"/>
                  </a:solidFill>
                </a:rPr>
                <a:t>Rockchip</a:t>
              </a:r>
              <a:r>
                <a:rPr kumimoji="0" lang="zh-CN" altLang="pl-PL" sz="4000" b="1" smtClean="0">
                  <a:solidFill>
                    <a:srgbClr val="FFFFFF"/>
                  </a:solidFill>
                </a:rPr>
                <a:t>）</a:t>
              </a:r>
              <a:endParaRPr kumimoji="0" lang="pl-PL" altLang="zh-CN" sz="4000" smtClean="0">
                <a:solidFill>
                  <a:srgbClr val="FFFFFF"/>
                </a:solidFill>
              </a:endParaRPr>
            </a:p>
          </p:txBody>
        </p:sp>
      </p:grpSp>
      <p:sp>
        <p:nvSpPr>
          <p:cNvPr id="15364" name="文本框 4"/>
          <p:cNvSpPr txBox="1">
            <a:spLocks noChangeArrowheads="1"/>
          </p:cNvSpPr>
          <p:nvPr/>
        </p:nvSpPr>
        <p:spPr bwMode="auto">
          <a:xfrm>
            <a:off x="417513" y="1473200"/>
            <a:ext cx="528955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华文细黑" panose="02010600040101010101" pitchFamily="2" charset="-122"/>
                <a:ea typeface="华文细黑" panose="02010600040101010101" pitchFamily="2" charset="-122"/>
              </a:defRPr>
            </a:lvl1pPr>
            <a:lvl2pPr marL="742950" indent="-285750">
              <a:defRPr kumimoji="1">
                <a:solidFill>
                  <a:schemeClr val="tx1"/>
                </a:solidFill>
                <a:latin typeface="华文细黑" panose="02010600040101010101" pitchFamily="2" charset="-122"/>
                <a:ea typeface="华文细黑" panose="02010600040101010101" pitchFamily="2" charset="-122"/>
              </a:defRPr>
            </a:lvl2pPr>
            <a:lvl3pPr marL="1143000" indent="-228600">
              <a:defRPr kumimoji="1">
                <a:solidFill>
                  <a:schemeClr val="tx1"/>
                </a:solidFill>
                <a:latin typeface="华文细黑" panose="02010600040101010101" pitchFamily="2" charset="-122"/>
                <a:ea typeface="华文细黑" panose="02010600040101010101" pitchFamily="2" charset="-122"/>
              </a:defRPr>
            </a:lvl3pPr>
            <a:lvl4pPr marL="1600200" indent="-228600">
              <a:defRPr kumimoji="1">
                <a:solidFill>
                  <a:schemeClr val="tx1"/>
                </a:solidFill>
                <a:latin typeface="华文细黑" panose="02010600040101010101" pitchFamily="2" charset="-122"/>
                <a:ea typeface="华文细黑" panose="02010600040101010101" pitchFamily="2" charset="-122"/>
              </a:defRPr>
            </a:lvl4pPr>
            <a:lvl5pPr marL="2057400" indent="-228600">
              <a:defRPr kumimoji="1">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kumimoji="1">
                <a:solidFill>
                  <a:schemeClr val="tx1"/>
                </a:solidFill>
                <a:latin typeface="华文细黑" panose="02010600040101010101" pitchFamily="2" charset="-122"/>
                <a:ea typeface="华文细黑" panose="02010600040101010101" pitchFamily="2" charset="-122"/>
              </a:defRPr>
            </a:lvl9pPr>
          </a:lstStyle>
          <a:p>
            <a:pPr fontAlgn="base">
              <a:lnSpc>
                <a:spcPct val="120000"/>
              </a:lnSpc>
              <a:spcBef>
                <a:spcPct val="0"/>
              </a:spcBef>
              <a:spcAft>
                <a:spcPct val="0"/>
              </a:spcAft>
            </a:pPr>
            <a:r>
              <a:rPr kumimoji="0" lang="en-US" altLang="zh-CN" sz="2000" smtClean="0">
                <a:solidFill>
                  <a:srgbClr val="FFFFFF"/>
                </a:solidFill>
              </a:rPr>
              <a:t>2015</a:t>
            </a:r>
            <a:r>
              <a:rPr kumimoji="0" lang="zh-CN" altLang="en-US" sz="2000" smtClean="0">
                <a:solidFill>
                  <a:srgbClr val="FFFFFF"/>
                </a:solidFill>
              </a:rPr>
              <a:t>年，瑞芯微联合</a:t>
            </a:r>
            <a:r>
              <a:rPr kumimoji="0" lang="en-US" altLang="zh-CN" sz="2000" smtClean="0">
                <a:solidFill>
                  <a:srgbClr val="FFFFFF"/>
                </a:solidFill>
              </a:rPr>
              <a:t>ARM</a:t>
            </a:r>
            <a:r>
              <a:rPr kumimoji="0" lang="zh-CN" altLang="en-US" sz="2000" smtClean="0">
                <a:solidFill>
                  <a:srgbClr val="FFFFFF"/>
                </a:solidFill>
              </a:rPr>
              <a:t>发布了旗下最新款芯片解决方案</a:t>
            </a:r>
            <a:r>
              <a:rPr kumimoji="0" lang="en-US" altLang="zh-CN" sz="2000" smtClean="0">
                <a:solidFill>
                  <a:srgbClr val="FFFFFF"/>
                </a:solidFill>
              </a:rPr>
              <a:t>RK3288</a:t>
            </a:r>
            <a:r>
              <a:rPr kumimoji="0" lang="zh-CN" altLang="en-US" sz="2000" smtClean="0">
                <a:solidFill>
                  <a:srgbClr val="FFFFFF"/>
                </a:solidFill>
              </a:rPr>
              <a:t>芯片，</a:t>
            </a:r>
            <a:r>
              <a:rPr kumimoji="0" lang="en-US" altLang="zh-CN" sz="2000" smtClean="0">
                <a:solidFill>
                  <a:srgbClr val="FFFFFF"/>
                </a:solidFill>
              </a:rPr>
              <a:t>VR</a:t>
            </a:r>
            <a:r>
              <a:rPr kumimoji="0" lang="zh-CN" altLang="en-US" sz="2000" smtClean="0">
                <a:solidFill>
                  <a:srgbClr val="FFFFFF"/>
                </a:solidFill>
              </a:rPr>
              <a:t>开发者可以基于</a:t>
            </a:r>
            <a:r>
              <a:rPr kumimoji="0" lang="en-US" altLang="zh-CN" sz="2000" smtClean="0">
                <a:solidFill>
                  <a:srgbClr val="FFFFFF"/>
                </a:solidFill>
              </a:rPr>
              <a:t>RK3288</a:t>
            </a:r>
            <a:r>
              <a:rPr kumimoji="0" lang="zh-CN" altLang="en-US" sz="2000" smtClean="0">
                <a:solidFill>
                  <a:srgbClr val="FFFFFF"/>
                </a:solidFill>
              </a:rPr>
              <a:t>，搭载</a:t>
            </a:r>
            <a:r>
              <a:rPr kumimoji="0" lang="en-US" altLang="zh-CN" sz="2000" smtClean="0">
                <a:solidFill>
                  <a:srgbClr val="FFFFFF"/>
                </a:solidFill>
              </a:rPr>
              <a:t>ARM Mali T764 GPU</a:t>
            </a:r>
            <a:r>
              <a:rPr kumimoji="0" lang="zh-CN" altLang="en-US" sz="2000" smtClean="0">
                <a:solidFill>
                  <a:srgbClr val="FFFFFF"/>
                </a:solidFill>
              </a:rPr>
              <a:t>，针对安卓系统中所有</a:t>
            </a:r>
            <a:r>
              <a:rPr kumimoji="0" lang="en-US" altLang="zh-CN" sz="2000" smtClean="0">
                <a:solidFill>
                  <a:srgbClr val="FFFFFF"/>
                </a:solidFill>
              </a:rPr>
              <a:t>2D</a:t>
            </a:r>
            <a:r>
              <a:rPr kumimoji="0" lang="zh-CN" altLang="en-US" sz="2000" smtClean="0">
                <a:solidFill>
                  <a:srgbClr val="FFFFFF"/>
                </a:solidFill>
              </a:rPr>
              <a:t>游戏，无需对游戏图形渲染架构进行修改，用户在体验时只需要调用“</a:t>
            </a:r>
            <a:r>
              <a:rPr kumimoji="0" lang="en-US" altLang="zh-CN" sz="2000" smtClean="0">
                <a:solidFill>
                  <a:srgbClr val="FFFFFF"/>
                </a:solidFill>
              </a:rPr>
              <a:t>3D</a:t>
            </a:r>
            <a:r>
              <a:rPr kumimoji="0" lang="zh-CN" altLang="en-US" sz="2000" smtClean="0">
                <a:solidFill>
                  <a:srgbClr val="FFFFFF"/>
                </a:solidFill>
              </a:rPr>
              <a:t>游戏引擎”，</a:t>
            </a:r>
            <a:r>
              <a:rPr kumimoji="0" lang="en-US" altLang="zh-CN" sz="2000" smtClean="0">
                <a:solidFill>
                  <a:srgbClr val="FFFFFF"/>
                </a:solidFill>
              </a:rPr>
              <a:t>RK3288</a:t>
            </a:r>
            <a:r>
              <a:rPr kumimoji="0" lang="zh-CN" altLang="en-US" sz="2000" smtClean="0">
                <a:solidFill>
                  <a:srgbClr val="FFFFFF"/>
                </a:solidFill>
              </a:rPr>
              <a:t>就可以同时计算和渲染左右双眼的图像并显示出来，达到极好的</a:t>
            </a:r>
            <a:r>
              <a:rPr kumimoji="0" lang="en-US" altLang="zh-CN" sz="2000" smtClean="0">
                <a:solidFill>
                  <a:srgbClr val="FFFFFF"/>
                </a:solidFill>
              </a:rPr>
              <a:t>VR</a:t>
            </a:r>
            <a:r>
              <a:rPr kumimoji="0" lang="zh-CN" altLang="en-US" sz="2000" smtClean="0">
                <a:solidFill>
                  <a:srgbClr val="FFFFFF"/>
                </a:solidFill>
              </a:rPr>
              <a:t>体验。腾讯已经与瑞芯微展开了合作，腾讯</a:t>
            </a:r>
            <a:r>
              <a:rPr kumimoji="0" lang="en-US" altLang="zh-CN" sz="2000" smtClean="0">
                <a:solidFill>
                  <a:srgbClr val="FFFFFF"/>
                </a:solidFill>
              </a:rPr>
              <a:t>miniStation</a:t>
            </a:r>
            <a:r>
              <a:rPr kumimoji="0" lang="zh-CN" altLang="en-US" sz="2000" smtClean="0">
                <a:solidFill>
                  <a:srgbClr val="FFFFFF"/>
                </a:solidFill>
              </a:rPr>
              <a:t>游戏机搭载了</a:t>
            </a:r>
            <a:r>
              <a:rPr kumimoji="0" lang="en-US" altLang="zh-CN" sz="2000" smtClean="0">
                <a:solidFill>
                  <a:srgbClr val="FFFFFF"/>
                </a:solidFill>
              </a:rPr>
              <a:t>RK3288</a:t>
            </a:r>
            <a:r>
              <a:rPr kumimoji="0" lang="zh-CN" altLang="en-US" sz="2000" smtClean="0">
                <a:solidFill>
                  <a:srgbClr val="FFFFFF"/>
                </a:solidFill>
              </a:rPr>
              <a:t>芯片方案，也是基于瑞芯微</a:t>
            </a:r>
            <a:r>
              <a:rPr kumimoji="0" lang="en-US" altLang="zh-CN" sz="2000" smtClean="0">
                <a:solidFill>
                  <a:srgbClr val="FFFFFF"/>
                </a:solidFill>
              </a:rPr>
              <a:t>RK3288</a:t>
            </a:r>
            <a:r>
              <a:rPr kumimoji="0" lang="zh-CN" altLang="en-US" sz="2000" smtClean="0">
                <a:solidFill>
                  <a:srgbClr val="FFFFFF"/>
                </a:solidFill>
              </a:rPr>
              <a:t>方案开发腾讯</a:t>
            </a:r>
            <a:r>
              <a:rPr kumimoji="0" lang="en-US" altLang="zh-CN" sz="2000" smtClean="0">
                <a:solidFill>
                  <a:srgbClr val="FFFFFF"/>
                </a:solidFill>
              </a:rPr>
              <a:t>VR</a:t>
            </a:r>
            <a:r>
              <a:rPr kumimoji="0" lang="zh-CN" altLang="en-US" sz="2000" smtClean="0">
                <a:solidFill>
                  <a:srgbClr val="FFFFFF"/>
                </a:solidFill>
              </a:rPr>
              <a:t>一体机。</a:t>
            </a:r>
          </a:p>
          <a:p>
            <a:pPr fontAlgn="base">
              <a:lnSpc>
                <a:spcPct val="120000"/>
              </a:lnSpc>
              <a:spcBef>
                <a:spcPct val="0"/>
              </a:spcBef>
              <a:spcAft>
                <a:spcPct val="0"/>
              </a:spcAft>
            </a:pPr>
            <a:endParaRPr kumimoji="0" lang="zh-CN" altLang="en-US" sz="2000" smtClean="0">
              <a:solidFill>
                <a:srgbClr val="FFFFFF"/>
              </a:solidFill>
            </a:endParaRPr>
          </a:p>
          <a:p>
            <a:pPr fontAlgn="base">
              <a:lnSpc>
                <a:spcPct val="120000"/>
              </a:lnSpc>
              <a:spcBef>
                <a:spcPct val="0"/>
              </a:spcBef>
              <a:spcAft>
                <a:spcPct val="0"/>
              </a:spcAft>
            </a:pPr>
            <a:r>
              <a:rPr kumimoji="0" lang="zh-CN" altLang="en-US" sz="2000" smtClean="0">
                <a:solidFill>
                  <a:srgbClr val="FFFFFF"/>
                </a:solidFill>
              </a:rPr>
              <a:t>瑞芯微</a:t>
            </a:r>
            <a:r>
              <a:rPr kumimoji="0" lang="en-US" altLang="zh-CN" sz="2000" i="1" smtClean="0">
                <a:solidFill>
                  <a:srgbClr val="FFFFFF"/>
                </a:solidFill>
              </a:rPr>
              <a:t>RK3288</a:t>
            </a:r>
            <a:r>
              <a:rPr kumimoji="0" lang="zh-CN" altLang="en-US" sz="2000" smtClean="0">
                <a:solidFill>
                  <a:srgbClr val="FFFFFF"/>
                </a:solidFill>
              </a:rPr>
              <a:t>芯片主要参数：</a:t>
            </a:r>
          </a:p>
        </p:txBody>
      </p:sp>
      <p:pic>
        <p:nvPicPr>
          <p:cNvPr id="15365" name="图片 6" descr="5c940289f9f2a5581cc2add833bb2942_hd.jpg"/>
          <p:cNvPicPr>
            <a:picLocks noChangeAspect="1"/>
          </p:cNvPicPr>
          <p:nvPr/>
        </p:nvPicPr>
        <p:blipFill>
          <a:blip r:embed="rId2">
            <a:extLst>
              <a:ext uri="{28A0092B-C50C-407E-A947-70E740481C1C}">
                <a14:useLocalDpi xmlns:a14="http://schemas.microsoft.com/office/drawing/2010/main" val="0"/>
              </a:ext>
            </a:extLst>
          </a:blip>
          <a:srcRect l="4489" t="12134" b="16338"/>
          <a:stretch>
            <a:fillRect/>
          </a:stretch>
        </p:blipFill>
        <p:spPr bwMode="auto">
          <a:xfrm>
            <a:off x="5883275" y="2749550"/>
            <a:ext cx="60737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2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41367" y="2801703"/>
            <a:ext cx="2262158" cy="923330"/>
          </a:xfrm>
          <a:prstGeom prst="rect">
            <a:avLst/>
          </a:prstGeom>
          <a:noFill/>
        </p:spPr>
        <p:txBody>
          <a:bodyPr wrap="none" rtlCol="0">
            <a:spAutoFit/>
          </a:bodyPr>
          <a:lstStyle/>
          <a:p>
            <a:r>
              <a:rPr lang="zh-CN" altLang="en-US" sz="5400" dirty="0" smtClean="0">
                <a:solidFill>
                  <a:srgbClr val="159FDD"/>
                </a:solidFill>
              </a:rPr>
              <a:t>谢谢！</a:t>
            </a:r>
            <a:endParaRPr lang="zh-CN" altLang="en-US" sz="5400" dirty="0">
              <a:solidFill>
                <a:srgbClr val="159FDD"/>
              </a:solidFill>
            </a:endParaRPr>
          </a:p>
        </p:txBody>
      </p:sp>
    </p:spTree>
    <p:extLst>
      <p:ext uri="{BB962C8B-B14F-4D97-AF65-F5344CB8AC3E}">
        <p14:creationId xmlns:p14="http://schemas.microsoft.com/office/powerpoint/2010/main" val="4135187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0"/>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955313" cy="748313"/>
            <a:chOff x="266330" y="379151"/>
            <a:chExt cx="3955313"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266331" y="379151"/>
              <a:ext cx="3955312" cy="707886"/>
            </a:xfrm>
            <a:prstGeom prst="rect">
              <a:avLst/>
            </a:prstGeom>
            <a:noFill/>
          </p:spPr>
          <p:txBody>
            <a:bodyPr wrap="square" rtlCol="0">
              <a:spAutoFit/>
            </a:bodyPr>
            <a:lstStyle/>
            <a:p>
              <a:r>
                <a:rPr lang="en-US" altLang="zh-CN" sz="4000" dirty="0" smtClean="0">
                  <a:solidFill>
                    <a:schemeClr val="bg1"/>
                  </a:solidFill>
                  <a:latin typeface="华文细黑" panose="02010600040101010101" pitchFamily="2" charset="-122"/>
                  <a:ea typeface="华文细黑" panose="02010600040101010101" pitchFamily="2" charset="-122"/>
                </a:rPr>
                <a:t>AR</a:t>
              </a:r>
              <a:r>
                <a:rPr lang="zh-CN" altLang="en-US" sz="4000" dirty="0" smtClean="0">
                  <a:solidFill>
                    <a:schemeClr val="bg1"/>
                  </a:solidFill>
                  <a:latin typeface="华文细黑" panose="02010600040101010101" pitchFamily="2" charset="-122"/>
                  <a:ea typeface="华文细黑" panose="02010600040101010101" pitchFamily="2" charset="-122"/>
                </a:rPr>
                <a:t>与深度学习</a:t>
              </a:r>
              <a:endParaRPr lang="zh-CN" altLang="en-US" sz="40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1" name="文本框 10"/>
          <p:cNvSpPr txBox="1"/>
          <p:nvPr/>
        </p:nvSpPr>
        <p:spPr>
          <a:xfrm>
            <a:off x="373434" y="1540058"/>
            <a:ext cx="11247119" cy="3477875"/>
          </a:xfrm>
          <a:prstGeom prst="rect">
            <a:avLst/>
          </a:prstGeom>
          <a:noFill/>
        </p:spPr>
        <p:txBody>
          <a:bodyPr wrap="square" rtlCol="0">
            <a:spAutoFit/>
          </a:bodyPr>
          <a:lstStyle/>
          <a:p>
            <a:r>
              <a:rPr lang="zh-CN" altLang="en-US" sz="2000" dirty="0" smtClean="0">
                <a:solidFill>
                  <a:schemeClr val="accent2"/>
                </a:solidFill>
              </a:rPr>
              <a:t>现象：如今</a:t>
            </a:r>
            <a:r>
              <a:rPr lang="en-US" altLang="zh-CN" sz="2000" dirty="0">
                <a:solidFill>
                  <a:schemeClr val="accent2"/>
                </a:solidFill>
              </a:rPr>
              <a:t>iOS</a:t>
            </a:r>
            <a:r>
              <a:rPr lang="zh-CN" altLang="en-US" sz="2000" dirty="0">
                <a:solidFill>
                  <a:schemeClr val="accent2"/>
                </a:solidFill>
              </a:rPr>
              <a:t>上</a:t>
            </a:r>
            <a:r>
              <a:rPr lang="en-US" altLang="zh-CN" sz="2000" dirty="0">
                <a:solidFill>
                  <a:schemeClr val="accent2"/>
                </a:solidFill>
              </a:rPr>
              <a:t>99%</a:t>
            </a:r>
            <a:r>
              <a:rPr lang="zh-CN" altLang="en-US" sz="2000" dirty="0">
                <a:solidFill>
                  <a:schemeClr val="accent2"/>
                </a:solidFill>
              </a:rPr>
              <a:t>的</a:t>
            </a:r>
            <a:r>
              <a:rPr lang="en-US" altLang="zh-CN" sz="2000" dirty="0">
                <a:solidFill>
                  <a:schemeClr val="accent2"/>
                </a:solidFill>
              </a:rPr>
              <a:t>AR</a:t>
            </a:r>
            <a:r>
              <a:rPr lang="zh-CN" altLang="en-US" sz="2000" dirty="0">
                <a:solidFill>
                  <a:schemeClr val="accent2"/>
                </a:solidFill>
              </a:rPr>
              <a:t>应用在墙面或桌面上玩耍</a:t>
            </a:r>
            <a:r>
              <a:rPr lang="zh-CN" altLang="en-US" sz="2000" dirty="0" smtClean="0">
                <a:solidFill>
                  <a:schemeClr val="accent2"/>
                </a:solidFill>
              </a:rPr>
              <a:t>。</a:t>
            </a:r>
            <a:endParaRPr lang="en-US" altLang="zh-CN" sz="2000" dirty="0" smtClean="0">
              <a:solidFill>
                <a:schemeClr val="accent2"/>
              </a:solidFill>
            </a:endParaRPr>
          </a:p>
          <a:p>
            <a:endParaRPr lang="en-US" altLang="zh-CN" sz="2000" dirty="0" smtClean="0">
              <a:solidFill>
                <a:schemeClr val="accent2"/>
              </a:solidFill>
            </a:endParaRPr>
          </a:p>
          <a:p>
            <a:r>
              <a:rPr lang="zh-CN" altLang="en-US" dirty="0" smtClean="0">
                <a:solidFill>
                  <a:schemeClr val="bg1"/>
                </a:solidFill>
              </a:rPr>
              <a:t>为什么</a:t>
            </a:r>
            <a:r>
              <a:rPr lang="zh-CN" altLang="en-US" dirty="0">
                <a:solidFill>
                  <a:schemeClr val="bg1"/>
                </a:solidFill>
              </a:rPr>
              <a:t>非要是桌面或墙面？因为它们容易分类。地板或墙壁的平面与另一地板和另一墙壁的平面相同，所以系统有信心假定这一平面能够向所有方面延展，直到与另一平面相交。 对计算机来说，只看到一个形状可不行，它必须“理解”。这也是多年以来我们在</a:t>
            </a:r>
            <a:r>
              <a:rPr lang="en-US" altLang="zh-CN" dirty="0">
                <a:solidFill>
                  <a:schemeClr val="bg1"/>
                </a:solidFill>
              </a:rPr>
              <a:t>AR</a:t>
            </a:r>
            <a:r>
              <a:rPr lang="zh-CN" altLang="en-US" dirty="0">
                <a:solidFill>
                  <a:schemeClr val="bg1"/>
                </a:solidFill>
              </a:rPr>
              <a:t>演示中把基准标记附加到物体身上，以实现更细致的追踪和交互的原因。 如今，以智能手机为基础的</a:t>
            </a:r>
            <a:r>
              <a:rPr lang="en-US" altLang="zh-CN" dirty="0">
                <a:solidFill>
                  <a:schemeClr val="bg1"/>
                </a:solidFill>
              </a:rPr>
              <a:t>AR</a:t>
            </a:r>
            <a:r>
              <a:rPr lang="zh-CN" altLang="en-US" dirty="0">
                <a:solidFill>
                  <a:schemeClr val="bg1"/>
                </a:solidFill>
              </a:rPr>
              <a:t>确实可以融入周边环境，但交互起来却很困难，这也是苹果和谷歌不约而同选择桌面和墙面的原因。现有系统无法与我们周边的环境进行令人信服的交互，因为系统虽然能够“看到”地板和墙壁，但</a:t>
            </a:r>
            <a:r>
              <a:rPr lang="zh-CN" altLang="en-US" dirty="0">
                <a:solidFill>
                  <a:schemeClr val="accent2"/>
                </a:solidFill>
              </a:rPr>
              <a:t>无法“理解”它们</a:t>
            </a:r>
            <a:r>
              <a:rPr lang="zh-CN" altLang="en-US" dirty="0" smtClean="0">
                <a:solidFill>
                  <a:schemeClr val="bg1"/>
                </a:solidFill>
              </a:rPr>
              <a:t>。</a:t>
            </a:r>
            <a:endParaRPr lang="en-US" altLang="zh-CN" dirty="0" smtClean="0">
              <a:solidFill>
                <a:schemeClr val="bg1"/>
              </a:solidFill>
            </a:endParaRPr>
          </a:p>
          <a:p>
            <a:endParaRPr lang="en-US" altLang="zh-CN" dirty="0">
              <a:solidFill>
                <a:schemeClr val="bg1"/>
              </a:solidFill>
            </a:endParaRPr>
          </a:p>
          <a:p>
            <a:r>
              <a:rPr lang="zh-CN" altLang="en-US" dirty="0" smtClean="0">
                <a:solidFill>
                  <a:schemeClr val="bg1"/>
                </a:solidFill>
              </a:rPr>
              <a:t>想</a:t>
            </a:r>
            <a:r>
              <a:rPr lang="zh-CN" altLang="en-US" dirty="0">
                <a:solidFill>
                  <a:schemeClr val="bg1"/>
                </a:solidFill>
              </a:rPr>
              <a:t>要我们幻想中的科幻</a:t>
            </a:r>
            <a:r>
              <a:rPr lang="zh-CN" altLang="en-US" dirty="0" smtClean="0">
                <a:solidFill>
                  <a:schemeClr val="bg1"/>
                </a:solidFill>
              </a:rPr>
              <a:t>式</a:t>
            </a:r>
            <a:r>
              <a:rPr lang="en-US" altLang="zh-CN" dirty="0" smtClean="0">
                <a:solidFill>
                  <a:schemeClr val="bg1"/>
                </a:solidFill>
              </a:rPr>
              <a:t>AR</a:t>
            </a:r>
            <a:r>
              <a:rPr lang="zh-CN" altLang="en-US" dirty="0">
                <a:solidFill>
                  <a:schemeClr val="bg1"/>
                </a:solidFill>
              </a:rPr>
              <a:t>成真（</a:t>
            </a:r>
            <a:r>
              <a:rPr lang="zh-CN" altLang="en-US" dirty="0" smtClean="0">
                <a:solidFill>
                  <a:schemeClr val="bg1"/>
                </a:solidFill>
              </a:rPr>
              <a:t>如</a:t>
            </a:r>
            <a:r>
              <a:rPr lang="en-US" altLang="zh-CN" dirty="0" smtClean="0">
                <a:solidFill>
                  <a:schemeClr val="bg1"/>
                </a:solidFill>
              </a:rPr>
              <a:t>AR</a:t>
            </a:r>
            <a:r>
              <a:rPr lang="zh-CN" altLang="en-US" dirty="0">
                <a:solidFill>
                  <a:schemeClr val="bg1"/>
                </a:solidFill>
              </a:rPr>
              <a:t>眼镜直接显示咖啡的温度或微波炉剩余时间），我们需要系统对周围的世界有更深刻的“理解”。 </a:t>
            </a:r>
            <a:r>
              <a:rPr lang="zh-CN" altLang="en-US" dirty="0" smtClean="0">
                <a:solidFill>
                  <a:schemeClr val="bg1"/>
                </a:solidFill>
              </a:rPr>
              <a:t>通过</a:t>
            </a:r>
            <a:r>
              <a:rPr lang="zh-CN" altLang="en-US" dirty="0" smtClean="0">
                <a:solidFill>
                  <a:schemeClr val="accent2"/>
                </a:solidFill>
              </a:rPr>
              <a:t>训练</a:t>
            </a:r>
            <a:r>
              <a:rPr lang="zh-CN" altLang="en-US" dirty="0">
                <a:solidFill>
                  <a:schemeClr val="accent2"/>
                </a:solidFill>
              </a:rPr>
              <a:t>计算机神经网络，把这种神经网络设计为拥有随时间发展而自动调整编程，并具有可靠地检测周围常见物品的能力。 </a:t>
            </a:r>
            <a:endParaRPr lang="en-US" altLang="zh-CN" dirty="0" smtClean="0">
              <a:solidFill>
                <a:schemeClr val="accent2"/>
              </a:solidFill>
            </a:endParaRPr>
          </a:p>
        </p:txBody>
      </p:sp>
    </p:spTree>
    <p:extLst>
      <p:ext uri="{BB962C8B-B14F-4D97-AF65-F5344CB8AC3E}">
        <p14:creationId xmlns:p14="http://schemas.microsoft.com/office/powerpoint/2010/main" val="675522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8310742" cy="710214"/>
            <a:chOff x="266330" y="417250"/>
            <a:chExt cx="5284287"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5211683"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深度学习介入带来的新技术方式</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5867642" y="417250"/>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6466953" y="417250"/>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516469" y="1839914"/>
            <a:ext cx="11004971" cy="2554545"/>
          </a:xfrm>
          <a:prstGeom prst="rect">
            <a:avLst/>
          </a:prstGeom>
          <a:noFill/>
        </p:spPr>
        <p:txBody>
          <a:bodyPr wrap="square" rtlCol="0">
            <a:spAutoFit/>
          </a:bodyPr>
          <a:lstStyle/>
          <a:p>
            <a:r>
              <a:rPr lang="zh-CN" altLang="en-US" sz="2000" dirty="0">
                <a:solidFill>
                  <a:schemeClr val="accent2"/>
                </a:solidFill>
              </a:rPr>
              <a:t>使用</a:t>
            </a:r>
            <a:r>
              <a:rPr lang="en-US" altLang="zh-CN" sz="2000" dirty="0">
                <a:solidFill>
                  <a:schemeClr val="accent2"/>
                </a:solidFill>
              </a:rPr>
              <a:t>SLAM</a:t>
            </a:r>
            <a:r>
              <a:rPr lang="zh-CN" altLang="en-US" sz="2000" dirty="0">
                <a:solidFill>
                  <a:schemeClr val="accent2"/>
                </a:solidFill>
              </a:rPr>
              <a:t>来推动深度</a:t>
            </a:r>
            <a:r>
              <a:rPr lang="zh-CN" altLang="en-US" sz="2000" dirty="0" smtClean="0">
                <a:solidFill>
                  <a:schemeClr val="accent2"/>
                </a:solidFill>
              </a:rPr>
              <a:t>学习</a:t>
            </a:r>
            <a:endParaRPr lang="en-US" altLang="zh-CN" sz="2000" dirty="0" smtClean="0">
              <a:solidFill>
                <a:schemeClr val="accent2"/>
              </a:solidFill>
            </a:endParaRPr>
          </a:p>
          <a:p>
            <a:endParaRPr lang="en-US" altLang="zh-CN" sz="2000" dirty="0" smtClean="0">
              <a:solidFill>
                <a:schemeClr val="bg1"/>
              </a:solidFill>
            </a:endParaRPr>
          </a:p>
          <a:p>
            <a:r>
              <a:rPr lang="zh-CN" altLang="en-US" sz="2000" dirty="0" smtClean="0">
                <a:solidFill>
                  <a:schemeClr val="bg1"/>
                </a:solidFill>
              </a:rPr>
              <a:t>之前我们也做过关于</a:t>
            </a:r>
            <a:r>
              <a:rPr lang="en-US" altLang="zh-CN" sz="2000" dirty="0" smtClean="0">
                <a:solidFill>
                  <a:schemeClr val="bg1"/>
                </a:solidFill>
              </a:rPr>
              <a:t>SLAM</a:t>
            </a:r>
            <a:r>
              <a:rPr lang="zh-CN" altLang="en-US" sz="2000" dirty="0" smtClean="0">
                <a:solidFill>
                  <a:schemeClr val="bg1"/>
                </a:solidFill>
              </a:rPr>
              <a:t>技术的详细调研，现在我们打算将它和深度学习相结合。</a:t>
            </a:r>
            <a:endParaRPr lang="en-US" altLang="zh-CN" sz="2000" dirty="0" smtClean="0">
              <a:solidFill>
                <a:schemeClr val="bg1"/>
              </a:solidFill>
            </a:endParaRPr>
          </a:p>
          <a:p>
            <a:r>
              <a:rPr lang="en-US" altLang="zh-CN" sz="2000" dirty="0" smtClean="0">
                <a:solidFill>
                  <a:schemeClr val="bg1"/>
                </a:solidFill>
              </a:rPr>
              <a:t>SLAM</a:t>
            </a:r>
            <a:r>
              <a:rPr lang="zh-CN" altLang="en-US" sz="2000" dirty="0" smtClean="0">
                <a:solidFill>
                  <a:schemeClr val="bg1"/>
                </a:solidFill>
              </a:rPr>
              <a:t>就是同步定位建图。使用</a:t>
            </a:r>
            <a:r>
              <a:rPr lang="zh-CN" altLang="en-US" sz="2000" dirty="0">
                <a:solidFill>
                  <a:schemeClr val="bg1"/>
                </a:solidFill>
              </a:rPr>
              <a:t>大规模</a:t>
            </a:r>
            <a:r>
              <a:rPr lang="en-US" altLang="zh-CN" sz="2000" dirty="0">
                <a:solidFill>
                  <a:schemeClr val="bg1"/>
                </a:solidFill>
              </a:rPr>
              <a:t>SLAM</a:t>
            </a:r>
            <a:r>
              <a:rPr lang="zh-CN" altLang="en-US" sz="2000" dirty="0">
                <a:solidFill>
                  <a:schemeClr val="bg1"/>
                </a:solidFill>
              </a:rPr>
              <a:t>构建的地图，以及这些系统所提供的所有对应关系</a:t>
            </a:r>
            <a:r>
              <a:rPr lang="zh-CN" altLang="en-US" sz="2000" dirty="0" smtClean="0">
                <a:solidFill>
                  <a:schemeClr val="bg1"/>
                </a:solidFill>
              </a:rPr>
              <a:t>，能够</a:t>
            </a:r>
            <a:r>
              <a:rPr lang="zh-CN" altLang="en-US" sz="2000" dirty="0">
                <a:solidFill>
                  <a:schemeClr val="bg1"/>
                </a:solidFill>
              </a:rPr>
              <a:t>帮助深度学习</a:t>
            </a:r>
            <a:r>
              <a:rPr lang="zh-CN" altLang="en-US" sz="2000" dirty="0" smtClean="0">
                <a:solidFill>
                  <a:schemeClr val="bg1"/>
                </a:solidFill>
              </a:rPr>
              <a:t>的建立图像 </a:t>
            </a:r>
            <a:r>
              <a:rPr lang="en-US" altLang="zh-CN" sz="2000" dirty="0">
                <a:solidFill>
                  <a:schemeClr val="bg1"/>
                </a:solidFill>
              </a:rPr>
              <a:t>- </a:t>
            </a:r>
            <a:r>
              <a:rPr lang="zh-CN" altLang="en-US" sz="2000" dirty="0">
                <a:solidFill>
                  <a:schemeClr val="bg1"/>
                </a:solidFill>
              </a:rPr>
              <a:t>图像“关联”数据集的清晰</a:t>
            </a:r>
            <a:r>
              <a:rPr lang="zh-CN" altLang="en-US" sz="2000" dirty="0" smtClean="0">
                <a:solidFill>
                  <a:schemeClr val="bg1"/>
                </a:solidFill>
              </a:rPr>
              <a:t>路径。</a:t>
            </a:r>
            <a:endParaRPr lang="en-US" altLang="zh-CN" sz="2000" dirty="0" smtClean="0">
              <a:solidFill>
                <a:schemeClr val="bg1"/>
              </a:solidFill>
            </a:endParaRPr>
          </a:p>
          <a:p>
            <a:r>
              <a:rPr lang="zh-CN" altLang="en-US" sz="2000" dirty="0" smtClean="0">
                <a:solidFill>
                  <a:schemeClr val="bg1"/>
                </a:solidFill>
              </a:rPr>
              <a:t>其</a:t>
            </a:r>
            <a:r>
              <a:rPr lang="zh-CN" altLang="en-US" sz="2000" dirty="0">
                <a:solidFill>
                  <a:schemeClr val="bg1"/>
                </a:solidFill>
              </a:rPr>
              <a:t>基本思想是，今天的</a:t>
            </a:r>
            <a:r>
              <a:rPr lang="en-US" altLang="zh-CN" sz="2000" dirty="0">
                <a:solidFill>
                  <a:schemeClr val="bg1"/>
                </a:solidFill>
              </a:rPr>
              <a:t>SLAM</a:t>
            </a:r>
            <a:r>
              <a:rPr lang="zh-CN" altLang="en-US" sz="2000" dirty="0">
                <a:solidFill>
                  <a:schemeClr val="bg1"/>
                </a:solidFill>
              </a:rPr>
              <a:t>系统是大规模的“通信引擎”，可以用来生成大规模的数据集，正是需要将这些数据集输入深层的</a:t>
            </a:r>
            <a:r>
              <a:rPr lang="en-US" altLang="zh-CN" sz="2000" dirty="0" err="1">
                <a:solidFill>
                  <a:schemeClr val="bg1"/>
                </a:solidFill>
              </a:rPr>
              <a:t>ConvNet</a:t>
            </a:r>
            <a:r>
              <a:rPr lang="zh-CN" altLang="en-US" sz="2000" dirty="0">
                <a:solidFill>
                  <a:schemeClr val="bg1"/>
                </a:solidFill>
              </a:rPr>
              <a:t>。</a:t>
            </a:r>
          </a:p>
          <a:p>
            <a:endParaRPr lang="zh-CN" altLang="en-US" sz="2000" dirty="0">
              <a:solidFill>
                <a:schemeClr val="bg1"/>
              </a:solidFill>
            </a:endParaRPr>
          </a:p>
        </p:txBody>
      </p:sp>
    </p:spTree>
    <p:extLst>
      <p:ext uri="{BB962C8B-B14F-4D97-AF65-F5344CB8AC3E}">
        <p14:creationId xmlns:p14="http://schemas.microsoft.com/office/powerpoint/2010/main" val="2702747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8310742" cy="710214"/>
            <a:chOff x="266330" y="417250"/>
            <a:chExt cx="5284287"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5211683"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深度学习介入带来的新技术方式</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5867642" y="417250"/>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6466953" y="417250"/>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489037" y="1635884"/>
            <a:ext cx="11004971" cy="4401205"/>
          </a:xfrm>
          <a:prstGeom prst="rect">
            <a:avLst/>
          </a:prstGeom>
          <a:noFill/>
        </p:spPr>
        <p:txBody>
          <a:bodyPr wrap="square" rtlCol="0">
            <a:spAutoFit/>
          </a:bodyPr>
          <a:lstStyle/>
          <a:p>
            <a:r>
              <a:rPr lang="zh-CN" altLang="en-US" sz="2000" dirty="0" smtClean="0">
                <a:solidFill>
                  <a:schemeClr val="accent2"/>
                </a:solidFill>
              </a:rPr>
              <a:t>使用深度学习来结合</a:t>
            </a:r>
            <a:r>
              <a:rPr lang="en-US" altLang="zh-CN" sz="2000" dirty="0" smtClean="0">
                <a:solidFill>
                  <a:schemeClr val="accent2"/>
                </a:solidFill>
              </a:rPr>
              <a:t>SLAM</a:t>
            </a:r>
          </a:p>
          <a:p>
            <a:r>
              <a:rPr lang="zh-CN" altLang="en-US" sz="2000" dirty="0" smtClean="0">
                <a:solidFill>
                  <a:schemeClr val="bg1"/>
                </a:solidFill>
              </a:rPr>
              <a:t>深度</a:t>
            </a:r>
            <a:r>
              <a:rPr lang="zh-CN" altLang="en-US" sz="2000" dirty="0">
                <a:solidFill>
                  <a:schemeClr val="bg1"/>
                </a:solidFill>
              </a:rPr>
              <a:t>学习</a:t>
            </a:r>
            <a:r>
              <a:rPr lang="zh-CN" altLang="en-US" sz="2000" dirty="0" smtClean="0">
                <a:solidFill>
                  <a:schemeClr val="bg1"/>
                </a:solidFill>
              </a:rPr>
              <a:t>在</a:t>
            </a:r>
            <a:r>
              <a:rPr lang="en-US" altLang="zh-CN" sz="2000" dirty="0" smtClean="0">
                <a:solidFill>
                  <a:schemeClr val="bg1"/>
                </a:solidFill>
              </a:rPr>
              <a:t>SLAM</a:t>
            </a:r>
            <a:r>
              <a:rPr lang="zh-CN" altLang="en-US" sz="2000" dirty="0" smtClean="0">
                <a:solidFill>
                  <a:schemeClr val="bg1"/>
                </a:solidFill>
              </a:rPr>
              <a:t>上</a:t>
            </a:r>
            <a:r>
              <a:rPr lang="zh-CN" altLang="en-US" sz="2000" dirty="0">
                <a:solidFill>
                  <a:schemeClr val="bg1"/>
                </a:solidFill>
              </a:rPr>
              <a:t>的</a:t>
            </a:r>
            <a:r>
              <a:rPr lang="zh-CN" altLang="en-US" sz="2000" dirty="0" smtClean="0">
                <a:solidFill>
                  <a:schemeClr val="bg1"/>
                </a:solidFill>
              </a:rPr>
              <a:t>应用：</a:t>
            </a:r>
            <a:endParaRPr lang="zh-CN" altLang="en-US" sz="2000" dirty="0">
              <a:solidFill>
                <a:schemeClr val="bg1"/>
              </a:solidFill>
            </a:endParaRPr>
          </a:p>
          <a:p>
            <a:r>
              <a:rPr lang="zh-CN" altLang="en-US" sz="2000" dirty="0" smtClean="0">
                <a:solidFill>
                  <a:schemeClr val="bg1"/>
                </a:solidFill>
              </a:rPr>
              <a:t>前段</a:t>
            </a:r>
            <a:r>
              <a:rPr lang="zh-CN" altLang="en-US" sz="2000" dirty="0">
                <a:solidFill>
                  <a:schemeClr val="bg1"/>
                </a:solidFill>
              </a:rPr>
              <a:t>：处理传感器数据</a:t>
            </a:r>
          </a:p>
          <a:p>
            <a:r>
              <a:rPr lang="zh-CN" altLang="en-US" sz="2000" dirty="0">
                <a:solidFill>
                  <a:schemeClr val="bg1"/>
                </a:solidFill>
              </a:rPr>
              <a:t>	深度学习可以有效提取特征点，直接替代传统的</a:t>
            </a:r>
            <a:r>
              <a:rPr lang="en-US" altLang="zh-CN" sz="2000" dirty="0">
                <a:solidFill>
                  <a:schemeClr val="bg1"/>
                </a:solidFill>
              </a:rPr>
              <a:t>SIFT</a:t>
            </a:r>
            <a:r>
              <a:rPr lang="zh-CN" altLang="en-US" sz="2000" dirty="0">
                <a:solidFill>
                  <a:schemeClr val="bg1"/>
                </a:solidFill>
              </a:rPr>
              <a:t>（大多数</a:t>
            </a:r>
            <a:r>
              <a:rPr lang="en-US" altLang="zh-CN" sz="2000" dirty="0" err="1">
                <a:solidFill>
                  <a:schemeClr val="bg1"/>
                </a:solidFill>
              </a:rPr>
              <a:t>vslam</a:t>
            </a:r>
            <a:r>
              <a:rPr lang="zh-CN" altLang="en-US" sz="2000" dirty="0">
                <a:solidFill>
                  <a:schemeClr val="bg1"/>
                </a:solidFill>
              </a:rPr>
              <a:t>使用的</a:t>
            </a:r>
            <a:r>
              <a:rPr lang="en-US" altLang="zh-CN" sz="2000" dirty="0">
                <a:solidFill>
                  <a:schemeClr val="bg1"/>
                </a:solidFill>
              </a:rPr>
              <a:t>descriptor</a:t>
            </a:r>
            <a:r>
              <a:rPr lang="zh-CN" altLang="en-US" sz="2000" dirty="0">
                <a:solidFill>
                  <a:schemeClr val="bg1"/>
                </a:solidFill>
              </a:rPr>
              <a:t>）</a:t>
            </a:r>
          </a:p>
          <a:p>
            <a:r>
              <a:rPr lang="en-US" altLang="zh-CN" sz="2000" dirty="0">
                <a:solidFill>
                  <a:schemeClr val="bg1"/>
                </a:solidFill>
              </a:rPr>
              <a:t>1.	</a:t>
            </a:r>
            <a:r>
              <a:rPr lang="zh-CN" altLang="en-US" sz="2000" dirty="0">
                <a:solidFill>
                  <a:schemeClr val="bg1"/>
                </a:solidFill>
              </a:rPr>
              <a:t>深度学习可以在提取特征点的基础上，结合图像的分析和语义识别，减少后端处理压力</a:t>
            </a:r>
          </a:p>
          <a:p>
            <a:r>
              <a:rPr lang="en-US" altLang="zh-CN" sz="2000" dirty="0">
                <a:solidFill>
                  <a:schemeClr val="bg1"/>
                </a:solidFill>
              </a:rPr>
              <a:t>2.	</a:t>
            </a:r>
            <a:r>
              <a:rPr lang="zh-CN" altLang="en-US" sz="2000" dirty="0">
                <a:solidFill>
                  <a:schemeClr val="bg1"/>
                </a:solidFill>
              </a:rPr>
              <a:t>（研究阶段）</a:t>
            </a:r>
            <a:r>
              <a:rPr lang="zh-CN" altLang="en-US" sz="2000" dirty="0" smtClean="0">
                <a:solidFill>
                  <a:schemeClr val="bg1"/>
                </a:solidFill>
              </a:rPr>
              <a:t>使用</a:t>
            </a:r>
            <a:r>
              <a:rPr lang="en-US" altLang="zh-CN" sz="2000" dirty="0" smtClean="0">
                <a:solidFill>
                  <a:schemeClr val="bg1"/>
                </a:solidFill>
              </a:rPr>
              <a:t>vocabulary </a:t>
            </a:r>
            <a:r>
              <a:rPr lang="en-US" altLang="zh-CN" sz="2000" dirty="0">
                <a:solidFill>
                  <a:schemeClr val="bg1"/>
                </a:solidFill>
              </a:rPr>
              <a:t>tree</a:t>
            </a:r>
            <a:r>
              <a:rPr lang="zh-CN" altLang="en-US" sz="2000" dirty="0">
                <a:solidFill>
                  <a:schemeClr val="bg1"/>
                </a:solidFill>
              </a:rPr>
              <a:t>进行定位和重定位</a:t>
            </a:r>
            <a:r>
              <a:rPr lang="en-US" altLang="zh-CN" sz="2000" dirty="0">
                <a:solidFill>
                  <a:schemeClr val="bg1"/>
                </a:solidFill>
              </a:rPr>
              <a:t>——</a:t>
            </a:r>
            <a:r>
              <a:rPr lang="zh-CN" altLang="en-US" sz="2000" dirty="0">
                <a:solidFill>
                  <a:schemeClr val="bg1"/>
                </a:solidFill>
              </a:rPr>
              <a:t>用照片来判断拍摄的位置。</a:t>
            </a:r>
          </a:p>
          <a:p>
            <a:r>
              <a:rPr lang="zh-CN" altLang="en-US" sz="2000" dirty="0" smtClean="0">
                <a:solidFill>
                  <a:schemeClr val="bg1"/>
                </a:solidFill>
              </a:rPr>
              <a:t>后段</a:t>
            </a:r>
            <a:r>
              <a:rPr lang="zh-CN" altLang="en-US" sz="2000" dirty="0">
                <a:solidFill>
                  <a:schemeClr val="bg1"/>
                </a:solidFill>
              </a:rPr>
              <a:t>：解析空间</a:t>
            </a:r>
            <a:r>
              <a:rPr lang="zh-CN" altLang="en-US" sz="2000" dirty="0" smtClean="0">
                <a:solidFill>
                  <a:schemeClr val="bg1"/>
                </a:solidFill>
              </a:rPr>
              <a:t>关系</a:t>
            </a:r>
            <a:endParaRPr lang="zh-CN" altLang="en-US" sz="2000" dirty="0">
              <a:solidFill>
                <a:schemeClr val="bg1"/>
              </a:solidFill>
            </a:endParaRPr>
          </a:p>
          <a:p>
            <a:r>
              <a:rPr lang="zh-CN" altLang="en-US" sz="2000" dirty="0">
                <a:solidFill>
                  <a:schemeClr val="bg1"/>
                </a:solidFill>
              </a:rPr>
              <a:t>	由于深度学习在处理几何信息方面不是强项，这类研究相对少一些，但不是完全没有工作可做</a:t>
            </a:r>
          </a:p>
          <a:p>
            <a:r>
              <a:rPr lang="en-US" altLang="zh-CN" sz="2000" dirty="0">
                <a:solidFill>
                  <a:schemeClr val="bg1"/>
                </a:solidFill>
              </a:rPr>
              <a:t>1.	</a:t>
            </a:r>
            <a:r>
              <a:rPr lang="zh-CN" altLang="en-US" sz="2000" dirty="0">
                <a:solidFill>
                  <a:schemeClr val="bg1"/>
                </a:solidFill>
              </a:rPr>
              <a:t>单张图片（几何信息不全）求解距离（深度）</a:t>
            </a:r>
            <a:r>
              <a:rPr lang="en-US" altLang="zh-CN" sz="2000" dirty="0">
                <a:solidFill>
                  <a:schemeClr val="bg1"/>
                </a:solidFill>
              </a:rPr>
              <a:t>——Benchmark</a:t>
            </a:r>
            <a:r>
              <a:rPr lang="zh-CN" altLang="en-US" sz="2000" dirty="0">
                <a:solidFill>
                  <a:schemeClr val="bg1"/>
                </a:solidFill>
              </a:rPr>
              <a:t>：基于彩色照片进行距离预测，但是误差很大，室内</a:t>
            </a:r>
            <a:r>
              <a:rPr lang="en-US" altLang="zh-CN" sz="2000" dirty="0">
                <a:solidFill>
                  <a:schemeClr val="bg1"/>
                </a:solidFill>
              </a:rPr>
              <a:t>50cm</a:t>
            </a:r>
            <a:r>
              <a:rPr lang="zh-CN" altLang="en-US" sz="2000" dirty="0">
                <a:solidFill>
                  <a:schemeClr val="bg1"/>
                </a:solidFill>
              </a:rPr>
              <a:t>，室外</a:t>
            </a:r>
            <a:r>
              <a:rPr lang="en-US" altLang="zh-CN" sz="2000" dirty="0">
                <a:solidFill>
                  <a:schemeClr val="bg1"/>
                </a:solidFill>
              </a:rPr>
              <a:t>7m</a:t>
            </a:r>
            <a:r>
              <a:rPr lang="zh-CN" altLang="en-US" sz="2000" dirty="0">
                <a:solidFill>
                  <a:schemeClr val="bg1"/>
                </a:solidFill>
              </a:rPr>
              <a:t>以上，还无法用于实际使用</a:t>
            </a:r>
          </a:p>
          <a:p>
            <a:r>
              <a:rPr lang="en-US" altLang="zh-CN" sz="2000" dirty="0">
                <a:solidFill>
                  <a:schemeClr val="bg1"/>
                </a:solidFill>
              </a:rPr>
              <a:t>2.	Unsupervised/self-supervised</a:t>
            </a:r>
            <a:r>
              <a:rPr lang="zh-CN" altLang="en-US" sz="2000" dirty="0">
                <a:solidFill>
                  <a:schemeClr val="bg1"/>
                </a:solidFill>
              </a:rPr>
              <a:t>的深度图像学习方法：没有深度数据输入，直接从三维几何位置信息进行自行学习，完全使用空间几何信息训练神经网络，比传统更有效的利用数据。</a:t>
            </a:r>
          </a:p>
          <a:p>
            <a:endParaRPr lang="zh-CN" altLang="en-US" sz="2000" dirty="0">
              <a:solidFill>
                <a:schemeClr val="bg1"/>
              </a:solidFill>
            </a:endParaRPr>
          </a:p>
        </p:txBody>
      </p:sp>
    </p:spTree>
    <p:extLst>
      <p:ext uri="{BB962C8B-B14F-4D97-AF65-F5344CB8AC3E}">
        <p14:creationId xmlns:p14="http://schemas.microsoft.com/office/powerpoint/2010/main" val="1145759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54460" y="144400"/>
            <a:ext cx="11004971" cy="6494085"/>
          </a:xfrm>
          <a:prstGeom prst="rect">
            <a:avLst/>
          </a:prstGeom>
          <a:noFill/>
        </p:spPr>
        <p:txBody>
          <a:bodyPr wrap="square" rtlCol="0">
            <a:spAutoFit/>
          </a:bodyPr>
          <a:lstStyle/>
          <a:p>
            <a:r>
              <a:rPr lang="en-US" altLang="zh-CN" sz="1600" dirty="0" smtClean="0">
                <a:solidFill>
                  <a:schemeClr val="bg1"/>
                </a:solidFill>
              </a:rPr>
              <a:t>[</a:t>
            </a:r>
            <a:r>
              <a:rPr lang="en-US" altLang="zh-CN" sz="1600" dirty="0">
                <a:solidFill>
                  <a:schemeClr val="bg1"/>
                </a:solidFill>
              </a:rPr>
              <a:t>1] Tateno K, </a:t>
            </a:r>
            <a:r>
              <a:rPr lang="en-US" altLang="zh-CN" sz="1600" dirty="0" err="1">
                <a:solidFill>
                  <a:schemeClr val="bg1"/>
                </a:solidFill>
              </a:rPr>
              <a:t>Tombari</a:t>
            </a:r>
            <a:r>
              <a:rPr lang="en-US" altLang="zh-CN" sz="1600" dirty="0">
                <a:solidFill>
                  <a:schemeClr val="bg1"/>
                </a:solidFill>
              </a:rPr>
              <a:t> F, </a:t>
            </a:r>
            <a:r>
              <a:rPr lang="en-US" altLang="zh-CN" sz="1600" dirty="0" err="1">
                <a:solidFill>
                  <a:schemeClr val="bg1"/>
                </a:solidFill>
              </a:rPr>
              <a:t>Laina</a:t>
            </a:r>
            <a:r>
              <a:rPr lang="en-US" altLang="zh-CN" sz="1600" dirty="0">
                <a:solidFill>
                  <a:schemeClr val="bg1"/>
                </a:solidFill>
              </a:rPr>
              <a:t> I, et al. CNN-SLAM: Real-time dense monocular SLAM with learned depth prediction[J]. </a:t>
            </a:r>
            <a:r>
              <a:rPr lang="en-US" altLang="zh-CN" sz="1600" dirty="0" err="1">
                <a:solidFill>
                  <a:schemeClr val="bg1"/>
                </a:solidFill>
              </a:rPr>
              <a:t>arXiv</a:t>
            </a:r>
            <a:r>
              <a:rPr lang="en-US" altLang="zh-CN" sz="1600" dirty="0">
                <a:solidFill>
                  <a:schemeClr val="bg1"/>
                </a:solidFill>
              </a:rPr>
              <a:t> preprint arXiv:1704.03489, 2017</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2] Li R, Wang S, Long Z, et al. </a:t>
            </a:r>
            <a:r>
              <a:rPr lang="en-US" altLang="zh-CN" sz="1600" dirty="0" err="1">
                <a:solidFill>
                  <a:schemeClr val="bg1"/>
                </a:solidFill>
              </a:rPr>
              <a:t>UnDeepVO</a:t>
            </a:r>
            <a:r>
              <a:rPr lang="en-US" altLang="zh-CN" sz="1600" dirty="0">
                <a:solidFill>
                  <a:schemeClr val="bg1"/>
                </a:solidFill>
              </a:rPr>
              <a:t>: Monocular Visual </a:t>
            </a:r>
            <a:r>
              <a:rPr lang="en-US" altLang="zh-CN" sz="1600" dirty="0" err="1">
                <a:solidFill>
                  <a:schemeClr val="bg1"/>
                </a:solidFill>
              </a:rPr>
              <a:t>Odometry</a:t>
            </a:r>
            <a:r>
              <a:rPr lang="en-US" altLang="zh-CN" sz="1600" dirty="0">
                <a:solidFill>
                  <a:schemeClr val="bg1"/>
                </a:solidFill>
              </a:rPr>
              <a:t> through Unsupervised Deep Learning[J]. </a:t>
            </a:r>
            <a:r>
              <a:rPr lang="en-US" altLang="zh-CN" sz="1600" dirty="0" err="1">
                <a:solidFill>
                  <a:schemeClr val="bg1"/>
                </a:solidFill>
              </a:rPr>
              <a:t>arXiv</a:t>
            </a:r>
            <a:r>
              <a:rPr lang="en-US" altLang="zh-CN" sz="1600" dirty="0">
                <a:solidFill>
                  <a:schemeClr val="bg1"/>
                </a:solidFill>
              </a:rPr>
              <a:t> preprint arXiv:1709.06841, 2017</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3] Clark R, Wang S, Wen H, et al. </a:t>
            </a:r>
            <a:r>
              <a:rPr lang="en-US" altLang="zh-CN" sz="1600" dirty="0" err="1">
                <a:solidFill>
                  <a:schemeClr val="bg1"/>
                </a:solidFill>
              </a:rPr>
              <a:t>VINet</a:t>
            </a:r>
            <a:r>
              <a:rPr lang="en-US" altLang="zh-CN" sz="1600" dirty="0">
                <a:solidFill>
                  <a:schemeClr val="bg1"/>
                </a:solidFill>
              </a:rPr>
              <a:t>: Visual-Inertial </a:t>
            </a:r>
            <a:r>
              <a:rPr lang="en-US" altLang="zh-CN" sz="1600" dirty="0" err="1">
                <a:solidFill>
                  <a:schemeClr val="bg1"/>
                </a:solidFill>
              </a:rPr>
              <a:t>Odometry</a:t>
            </a:r>
            <a:r>
              <a:rPr lang="en-US" altLang="zh-CN" sz="1600" dirty="0">
                <a:solidFill>
                  <a:schemeClr val="bg1"/>
                </a:solidFill>
              </a:rPr>
              <a:t> as a Sequence-to-Sequence Learning Problem[C]//AAAI. 2017: 3995-4001</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4] </a:t>
            </a:r>
            <a:r>
              <a:rPr lang="en-US" altLang="zh-CN" sz="1600" dirty="0" err="1">
                <a:solidFill>
                  <a:schemeClr val="bg1"/>
                </a:solidFill>
              </a:rPr>
              <a:t>DeTone</a:t>
            </a:r>
            <a:r>
              <a:rPr lang="en-US" altLang="zh-CN" sz="1600" dirty="0">
                <a:solidFill>
                  <a:schemeClr val="bg1"/>
                </a:solidFill>
              </a:rPr>
              <a:t> D, </a:t>
            </a:r>
            <a:r>
              <a:rPr lang="en-US" altLang="zh-CN" sz="1600" dirty="0" err="1">
                <a:solidFill>
                  <a:schemeClr val="bg1"/>
                </a:solidFill>
              </a:rPr>
              <a:t>Malisiewicz</a:t>
            </a:r>
            <a:r>
              <a:rPr lang="en-US" altLang="zh-CN" sz="1600" dirty="0">
                <a:solidFill>
                  <a:schemeClr val="bg1"/>
                </a:solidFill>
              </a:rPr>
              <a:t> T, </a:t>
            </a:r>
            <a:r>
              <a:rPr lang="en-US" altLang="zh-CN" sz="1600" dirty="0" err="1">
                <a:solidFill>
                  <a:schemeClr val="bg1"/>
                </a:solidFill>
              </a:rPr>
              <a:t>Rabinovich</a:t>
            </a:r>
            <a:r>
              <a:rPr lang="en-US" altLang="zh-CN" sz="1600" dirty="0">
                <a:solidFill>
                  <a:schemeClr val="bg1"/>
                </a:solidFill>
              </a:rPr>
              <a:t> A. Toward Geometric Deep SLAM[J]. </a:t>
            </a:r>
            <a:r>
              <a:rPr lang="en-US" altLang="zh-CN" sz="1600" dirty="0" err="1">
                <a:solidFill>
                  <a:schemeClr val="bg1"/>
                </a:solidFill>
              </a:rPr>
              <a:t>arXiv</a:t>
            </a:r>
            <a:r>
              <a:rPr lang="en-US" altLang="zh-CN" sz="1600" dirty="0">
                <a:solidFill>
                  <a:schemeClr val="bg1"/>
                </a:solidFill>
              </a:rPr>
              <a:t> preprint arXiv:1707.07410, 2017</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5] Zhou T, Brown M, </a:t>
            </a:r>
            <a:r>
              <a:rPr lang="en-US" altLang="zh-CN" sz="1600" dirty="0" err="1">
                <a:solidFill>
                  <a:schemeClr val="bg1"/>
                </a:solidFill>
              </a:rPr>
              <a:t>Snavely</a:t>
            </a:r>
            <a:r>
              <a:rPr lang="en-US" altLang="zh-CN" sz="1600" dirty="0">
                <a:solidFill>
                  <a:schemeClr val="bg1"/>
                </a:solidFill>
              </a:rPr>
              <a:t> N, et </a:t>
            </a:r>
            <a:r>
              <a:rPr lang="en-US" altLang="zh-CN" sz="1600" dirty="0" smtClean="0">
                <a:solidFill>
                  <a:schemeClr val="bg1"/>
                </a:solidFill>
              </a:rPr>
              <a:t>al</a:t>
            </a:r>
            <a:r>
              <a:rPr lang="en-US" altLang="zh-CN" sz="1600" dirty="0">
                <a:solidFill>
                  <a:schemeClr val="bg1"/>
                </a:solidFill>
              </a:rPr>
              <a:t>. Unsupervised learning of depth and ego-motion from video[J]. </a:t>
            </a:r>
            <a:r>
              <a:rPr lang="en-US" altLang="zh-CN" sz="1600" dirty="0" err="1">
                <a:solidFill>
                  <a:schemeClr val="bg1"/>
                </a:solidFill>
              </a:rPr>
              <a:t>arXiv</a:t>
            </a:r>
            <a:r>
              <a:rPr lang="en-US" altLang="zh-CN" sz="1600" dirty="0">
                <a:solidFill>
                  <a:schemeClr val="bg1"/>
                </a:solidFill>
              </a:rPr>
              <a:t> preprint arXiv:1704.07813, 2017</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6] </a:t>
            </a:r>
            <a:r>
              <a:rPr lang="en-US" altLang="zh-CN" sz="1600" dirty="0" err="1">
                <a:solidFill>
                  <a:schemeClr val="bg1"/>
                </a:solidFill>
              </a:rPr>
              <a:t>Vijayanarasimhan</a:t>
            </a:r>
            <a:r>
              <a:rPr lang="en-US" altLang="zh-CN" sz="1600" dirty="0">
                <a:solidFill>
                  <a:schemeClr val="bg1"/>
                </a:solidFill>
              </a:rPr>
              <a:t> S, Ricco S, </a:t>
            </a:r>
            <a:r>
              <a:rPr lang="en-US" altLang="zh-CN" sz="1600" dirty="0" err="1">
                <a:solidFill>
                  <a:schemeClr val="bg1"/>
                </a:solidFill>
              </a:rPr>
              <a:t>Schmid</a:t>
            </a:r>
            <a:r>
              <a:rPr lang="en-US" altLang="zh-CN" sz="1600" dirty="0">
                <a:solidFill>
                  <a:schemeClr val="bg1"/>
                </a:solidFill>
              </a:rPr>
              <a:t> C, et al. </a:t>
            </a:r>
            <a:r>
              <a:rPr lang="en-US" altLang="zh-CN" sz="1600" dirty="0" err="1">
                <a:solidFill>
                  <a:schemeClr val="bg1"/>
                </a:solidFill>
              </a:rPr>
              <a:t>SfM</a:t>
            </a:r>
            <a:r>
              <a:rPr lang="en-US" altLang="zh-CN" sz="1600" dirty="0">
                <a:solidFill>
                  <a:schemeClr val="bg1"/>
                </a:solidFill>
              </a:rPr>
              <a:t>-Net: Learning of Structure and Motion from Video[J]. </a:t>
            </a:r>
            <a:r>
              <a:rPr lang="en-US" altLang="zh-CN" sz="1600" dirty="0" err="1">
                <a:solidFill>
                  <a:schemeClr val="bg1"/>
                </a:solidFill>
              </a:rPr>
              <a:t>arXiv</a:t>
            </a:r>
            <a:r>
              <a:rPr lang="en-US" altLang="zh-CN" sz="1600" dirty="0">
                <a:solidFill>
                  <a:schemeClr val="bg1"/>
                </a:solidFill>
              </a:rPr>
              <a:t> preprint arXiv:1704.07804, 2017</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7] Wu J, Ma L, Hu X. Delving deeper into convolutional neural networks for camera </a:t>
            </a:r>
            <a:r>
              <a:rPr lang="en-US" altLang="zh-CN" sz="1600" dirty="0" err="1">
                <a:solidFill>
                  <a:schemeClr val="bg1"/>
                </a:solidFill>
              </a:rPr>
              <a:t>relocalization</a:t>
            </a:r>
            <a:r>
              <a:rPr lang="en-US" altLang="zh-CN" sz="1600" dirty="0">
                <a:solidFill>
                  <a:schemeClr val="bg1"/>
                </a:solidFill>
              </a:rPr>
              <a:t>[C]//Robotics and Automation (ICRA), 2017 IEEE International Conference on. IEEE, 2017: 5644-5651</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8] Kendall A, Grimes M, </a:t>
            </a:r>
            <a:r>
              <a:rPr lang="en-US" altLang="zh-CN" sz="1600" dirty="0" err="1">
                <a:solidFill>
                  <a:schemeClr val="bg1"/>
                </a:solidFill>
              </a:rPr>
              <a:t>Cipolla</a:t>
            </a:r>
            <a:r>
              <a:rPr lang="en-US" altLang="zh-CN" sz="1600" dirty="0">
                <a:solidFill>
                  <a:schemeClr val="bg1"/>
                </a:solidFill>
              </a:rPr>
              <a:t> R. </a:t>
            </a:r>
            <a:r>
              <a:rPr lang="en-US" altLang="zh-CN" sz="1600" dirty="0" err="1">
                <a:solidFill>
                  <a:schemeClr val="bg1"/>
                </a:solidFill>
              </a:rPr>
              <a:t>Posenet</a:t>
            </a:r>
            <a:r>
              <a:rPr lang="en-US" altLang="zh-CN" sz="1600" dirty="0">
                <a:solidFill>
                  <a:schemeClr val="bg1"/>
                </a:solidFill>
              </a:rPr>
              <a:t>: A convolutional network for real-time 6-dof camera </a:t>
            </a:r>
            <a:r>
              <a:rPr lang="en-US" altLang="zh-CN" sz="1600" dirty="0" err="1">
                <a:solidFill>
                  <a:schemeClr val="bg1"/>
                </a:solidFill>
              </a:rPr>
              <a:t>relocalization</a:t>
            </a:r>
            <a:r>
              <a:rPr lang="en-US" altLang="zh-CN" sz="1600" dirty="0">
                <a:solidFill>
                  <a:schemeClr val="bg1"/>
                </a:solidFill>
              </a:rPr>
              <a:t>[C]//Proceedings of the IEEE international conference on computer vision. 2015: 2938-2946</a:t>
            </a:r>
            <a:r>
              <a:rPr lang="en-US" altLang="zh-CN" sz="1600" dirty="0" smtClean="0">
                <a:solidFill>
                  <a:schemeClr val="bg1"/>
                </a:solidFill>
              </a:rPr>
              <a:t>.</a:t>
            </a:r>
          </a:p>
          <a:p>
            <a:endParaRPr lang="en-US" altLang="zh-CN" sz="1600" dirty="0" smtClean="0">
              <a:solidFill>
                <a:schemeClr val="bg1"/>
              </a:solidFill>
            </a:endParaRPr>
          </a:p>
          <a:p>
            <a:r>
              <a:rPr lang="en-US" altLang="zh-CN" sz="1600" dirty="0" smtClean="0">
                <a:solidFill>
                  <a:schemeClr val="bg1"/>
                </a:solidFill>
              </a:rPr>
              <a:t>[</a:t>
            </a:r>
            <a:r>
              <a:rPr lang="en-US" altLang="zh-CN" sz="1600" dirty="0">
                <a:solidFill>
                  <a:schemeClr val="bg1"/>
                </a:solidFill>
              </a:rPr>
              <a:t>9] Li X, </a:t>
            </a:r>
            <a:r>
              <a:rPr lang="en-US" altLang="zh-CN" sz="1600" dirty="0" err="1">
                <a:solidFill>
                  <a:schemeClr val="bg1"/>
                </a:solidFill>
              </a:rPr>
              <a:t>Belaroussi</a:t>
            </a:r>
            <a:r>
              <a:rPr lang="en-US" altLang="zh-CN" sz="1600" dirty="0">
                <a:solidFill>
                  <a:schemeClr val="bg1"/>
                </a:solidFill>
              </a:rPr>
              <a:t> R. Semi-Dense 3D Semantic Mapping from Monocular SLAM[J]. </a:t>
            </a:r>
            <a:r>
              <a:rPr lang="en-US" altLang="zh-CN" sz="1600" dirty="0" err="1">
                <a:solidFill>
                  <a:schemeClr val="bg1"/>
                </a:solidFill>
              </a:rPr>
              <a:t>arXiv</a:t>
            </a:r>
            <a:r>
              <a:rPr lang="en-US" altLang="zh-CN" sz="1600" dirty="0">
                <a:solidFill>
                  <a:schemeClr val="bg1"/>
                </a:solidFill>
              </a:rPr>
              <a:t> preprint arXiv:1611.04144, 2016.</a:t>
            </a:r>
            <a:endParaRPr lang="zh-CN" altLang="en-US" sz="1600" dirty="0">
              <a:solidFill>
                <a:schemeClr val="bg1"/>
              </a:solidFill>
            </a:endParaRPr>
          </a:p>
        </p:txBody>
      </p:sp>
    </p:spTree>
    <p:extLst>
      <p:ext uri="{BB962C8B-B14F-4D97-AF65-F5344CB8AC3E}">
        <p14:creationId xmlns:p14="http://schemas.microsoft.com/office/powerpoint/2010/main" val="5093236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08076" y="508419"/>
              <a:ext cx="2339102"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整体思路流程</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507325" y="1540059"/>
            <a:ext cx="10922675" cy="2246769"/>
          </a:xfrm>
          <a:prstGeom prst="rect">
            <a:avLst/>
          </a:prstGeom>
          <a:noFill/>
        </p:spPr>
        <p:txBody>
          <a:bodyPr wrap="square" rtlCol="0">
            <a:spAutoFit/>
          </a:bodyPr>
          <a:lstStyle/>
          <a:p>
            <a:r>
              <a:rPr lang="zh-CN" altLang="en-US" sz="2000" dirty="0">
                <a:solidFill>
                  <a:schemeClr val="bg1"/>
                </a:solidFill>
              </a:rPr>
              <a:t>科技的发展，虚拟信息会越来越多，逐渐成为我们现实生活的一部分，而我们人类本身是无法处理这些海量的虚拟信息的。但是我们发展出了</a:t>
            </a:r>
            <a:r>
              <a:rPr lang="en-US" altLang="zh-CN" sz="2000" dirty="0">
                <a:solidFill>
                  <a:schemeClr val="bg1"/>
                </a:solidFill>
              </a:rPr>
              <a:t>AI</a:t>
            </a:r>
            <a:r>
              <a:rPr lang="zh-CN" altLang="en-US" sz="2000" dirty="0">
                <a:solidFill>
                  <a:schemeClr val="bg1"/>
                </a:solidFill>
              </a:rPr>
              <a:t>，未来，借助人工智能，我们可以处理大量数据与虚拟信息，并让这些信息为我们所用</a:t>
            </a:r>
            <a:r>
              <a:rPr lang="zh-CN" altLang="en-US" sz="2000" dirty="0" smtClean="0">
                <a:solidFill>
                  <a:schemeClr val="bg1"/>
                </a:solidFill>
              </a:rPr>
              <a:t>。</a:t>
            </a:r>
            <a:endParaRPr lang="en-US" altLang="zh-CN" sz="2000" dirty="0" smtClean="0">
              <a:solidFill>
                <a:schemeClr val="bg1"/>
              </a:solidFill>
            </a:endParaRPr>
          </a:p>
          <a:p>
            <a:r>
              <a:rPr lang="zh-CN" altLang="en-US" sz="2000" dirty="0">
                <a:solidFill>
                  <a:schemeClr val="bg1"/>
                </a:solidFill>
              </a:rPr>
              <a:t>虚拟信息将成为我们现实生活的一部分，这个时候，我们再通过</a:t>
            </a:r>
            <a:r>
              <a:rPr lang="en-US" altLang="zh-CN" sz="2000" dirty="0">
                <a:solidFill>
                  <a:schemeClr val="bg1"/>
                </a:solidFill>
              </a:rPr>
              <a:t>AR</a:t>
            </a:r>
            <a:r>
              <a:rPr lang="zh-CN" altLang="en-US" sz="2000" dirty="0">
                <a:solidFill>
                  <a:schemeClr val="bg1"/>
                </a:solidFill>
              </a:rPr>
              <a:t>技术，将这些数据与信息以人类自然的方式与真实世界连接起来</a:t>
            </a:r>
            <a:r>
              <a:rPr lang="zh-CN" altLang="en-US" sz="2000" dirty="0" smtClean="0">
                <a:solidFill>
                  <a:schemeClr val="bg1"/>
                </a:solidFill>
              </a:rPr>
              <a:t>。通过这样新的技术方式，人类</a:t>
            </a:r>
            <a:r>
              <a:rPr lang="zh-CN" altLang="en-US" sz="2000" dirty="0">
                <a:solidFill>
                  <a:schemeClr val="bg1"/>
                </a:solidFill>
              </a:rPr>
              <a:t>不再需要去分辨什么是虚拟的，什么是真实的，所有的信息将与真实环境一起呈现在人类面前，这会是一次全新的认知革命</a:t>
            </a:r>
            <a:r>
              <a:rPr lang="zh-CN" altLang="en-US" sz="2000" dirty="0" smtClean="0">
                <a:solidFill>
                  <a:schemeClr val="bg1"/>
                </a:solidFill>
              </a:rPr>
              <a:t>。</a:t>
            </a:r>
            <a:endParaRPr lang="en-US" altLang="zh-CN" sz="2000" dirty="0" smtClean="0">
              <a:solidFill>
                <a:schemeClr val="bg1"/>
              </a:solidFill>
            </a:endParaRPr>
          </a:p>
          <a:p>
            <a:endParaRPr lang="en-US" altLang="zh-CN" sz="2000" dirty="0" smtClean="0">
              <a:solidFill>
                <a:schemeClr val="bg1"/>
              </a:solidFill>
            </a:endParaRPr>
          </a:p>
        </p:txBody>
      </p:sp>
      <p:cxnSp>
        <p:nvCxnSpPr>
          <p:cNvPr id="8" name="直接箭头连接符 7"/>
          <p:cNvCxnSpPr/>
          <p:nvPr/>
        </p:nvCxnSpPr>
        <p:spPr>
          <a:xfrm>
            <a:off x="5669280" y="4471416"/>
            <a:ext cx="0" cy="640080"/>
          </a:xfrm>
          <a:prstGeom prst="straightConnector1">
            <a:avLst/>
          </a:prstGeom>
          <a:ln>
            <a:solidFill>
              <a:schemeClr val="bg1"/>
            </a:solidFill>
            <a:tailEnd type="triangle"/>
          </a:ln>
        </p:spPr>
        <p:style>
          <a:lnRef idx="3">
            <a:schemeClr val="accent4"/>
          </a:lnRef>
          <a:fillRef idx="0">
            <a:schemeClr val="accent4"/>
          </a:fillRef>
          <a:effectRef idx="2">
            <a:schemeClr val="accent4"/>
          </a:effectRef>
          <a:fontRef idx="minor">
            <a:schemeClr val="tx1"/>
          </a:fontRef>
        </p:style>
      </p:cxnSp>
      <p:pic>
        <p:nvPicPr>
          <p:cNvPr id="9" name="图片 8"/>
          <p:cNvPicPr>
            <a:picLocks noChangeAspect="1"/>
          </p:cNvPicPr>
          <p:nvPr/>
        </p:nvPicPr>
        <p:blipFill>
          <a:blip r:embed="rId2"/>
          <a:stretch>
            <a:fillRect/>
          </a:stretch>
        </p:blipFill>
        <p:spPr>
          <a:xfrm>
            <a:off x="0" y="3530948"/>
            <a:ext cx="7016912" cy="2704296"/>
          </a:xfrm>
          <a:prstGeom prst="rect">
            <a:avLst/>
          </a:prstGeom>
        </p:spPr>
      </p:pic>
      <p:sp>
        <p:nvSpPr>
          <p:cNvPr id="10" name="文本框 9"/>
          <p:cNvSpPr txBox="1"/>
          <p:nvPr/>
        </p:nvSpPr>
        <p:spPr>
          <a:xfrm>
            <a:off x="7379208" y="4144432"/>
            <a:ext cx="4050792" cy="1477328"/>
          </a:xfrm>
          <a:prstGeom prst="rect">
            <a:avLst/>
          </a:prstGeom>
          <a:noFill/>
        </p:spPr>
        <p:txBody>
          <a:bodyPr wrap="square" rtlCol="0">
            <a:spAutoFit/>
          </a:bodyPr>
          <a:lstStyle/>
          <a:p>
            <a:r>
              <a:rPr lang="zh-CN" altLang="en-US" dirty="0" smtClean="0">
                <a:solidFill>
                  <a:schemeClr val="bg1"/>
                </a:solidFill>
              </a:rPr>
              <a:t>深度学习需要大量的数据，而</a:t>
            </a:r>
            <a:r>
              <a:rPr lang="en-US" altLang="zh-CN" dirty="0" smtClean="0">
                <a:solidFill>
                  <a:schemeClr val="bg1"/>
                </a:solidFill>
              </a:rPr>
              <a:t>AR</a:t>
            </a:r>
            <a:r>
              <a:rPr lang="zh-CN" altLang="en-US" dirty="0" smtClean="0">
                <a:solidFill>
                  <a:schemeClr val="bg1"/>
                </a:solidFill>
              </a:rPr>
              <a:t>结合</a:t>
            </a:r>
            <a:r>
              <a:rPr lang="en-US" altLang="zh-CN" dirty="0" smtClean="0">
                <a:solidFill>
                  <a:schemeClr val="bg1"/>
                </a:solidFill>
              </a:rPr>
              <a:t>SLAM</a:t>
            </a:r>
            <a:r>
              <a:rPr lang="zh-CN" altLang="en-US" dirty="0" smtClean="0">
                <a:solidFill>
                  <a:schemeClr val="bg1"/>
                </a:solidFill>
              </a:rPr>
              <a:t>正好能提供大量的数据。</a:t>
            </a:r>
            <a:r>
              <a:rPr lang="en-US" altLang="zh-CN" dirty="0" smtClean="0">
                <a:solidFill>
                  <a:schemeClr val="bg1"/>
                </a:solidFill>
              </a:rPr>
              <a:t>AI</a:t>
            </a:r>
            <a:r>
              <a:rPr lang="zh-CN" altLang="en-US" dirty="0" smtClean="0">
                <a:solidFill>
                  <a:schemeClr val="bg1"/>
                </a:solidFill>
              </a:rPr>
              <a:t>技术帮助我们处理数据，而</a:t>
            </a:r>
            <a:r>
              <a:rPr lang="en-US" altLang="zh-CN" dirty="0" smtClean="0">
                <a:solidFill>
                  <a:schemeClr val="bg1"/>
                </a:solidFill>
              </a:rPr>
              <a:t>AR</a:t>
            </a:r>
            <a:r>
              <a:rPr lang="zh-CN" altLang="en-US" dirty="0" smtClean="0">
                <a:solidFill>
                  <a:schemeClr val="bg1"/>
                </a:solidFill>
              </a:rPr>
              <a:t>最终利用这些数据将更智能的结果展现在用户面前。</a:t>
            </a:r>
            <a:endParaRPr lang="zh-CN" altLang="en-US" dirty="0">
              <a:solidFill>
                <a:schemeClr val="bg1"/>
              </a:solidFill>
            </a:endParaRPr>
          </a:p>
        </p:txBody>
      </p:sp>
    </p:spTree>
    <p:extLst>
      <p:ext uri="{BB962C8B-B14F-4D97-AF65-F5344CB8AC3E}">
        <p14:creationId xmlns:p14="http://schemas.microsoft.com/office/powerpoint/2010/main" val="2317053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057247"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深度学习运用于交</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bwMode="auto">
          <a:xfrm>
            <a:off x="5243991" y="1642951"/>
            <a:ext cx="6653982" cy="3742865"/>
          </a:xfrm>
          <a:prstGeom prst="rect">
            <a:avLst/>
          </a:prstGeom>
          <a:noFill/>
          <a:ln>
            <a:noFill/>
          </a:ln>
        </p:spPr>
      </p:pic>
      <p:sp>
        <p:nvSpPr>
          <p:cNvPr id="13" name="文本框 12"/>
          <p:cNvSpPr txBox="1"/>
          <p:nvPr/>
        </p:nvSpPr>
        <p:spPr>
          <a:xfrm>
            <a:off x="470749" y="1422663"/>
            <a:ext cx="4521875" cy="5016758"/>
          </a:xfrm>
          <a:prstGeom prst="rect">
            <a:avLst/>
          </a:prstGeom>
          <a:noFill/>
        </p:spPr>
        <p:txBody>
          <a:bodyPr wrap="square" rtlCol="0">
            <a:spAutoFit/>
          </a:bodyPr>
          <a:lstStyle/>
          <a:p>
            <a:r>
              <a:rPr lang="zh-CN" altLang="en-US" sz="2000" dirty="0">
                <a:solidFill>
                  <a:schemeClr val="bg1"/>
                </a:solidFill>
              </a:rPr>
              <a:t>这一系列照片展示了由普渡大学</a:t>
            </a:r>
            <a:r>
              <a:rPr lang="en-US" altLang="zh-CN" sz="2000" dirty="0">
                <a:solidFill>
                  <a:schemeClr val="bg1"/>
                </a:solidFill>
              </a:rPr>
              <a:t>C</a:t>
            </a:r>
            <a:r>
              <a:rPr lang="zh-CN" altLang="en-US" sz="2000" dirty="0">
                <a:solidFill>
                  <a:schemeClr val="bg1"/>
                </a:solidFill>
              </a:rPr>
              <a:t>设计实验室的研究人员开发的一种称为</a:t>
            </a:r>
            <a:r>
              <a:rPr lang="en-US" altLang="zh-CN" sz="2000" dirty="0" err="1">
                <a:solidFill>
                  <a:schemeClr val="bg1"/>
                </a:solidFill>
              </a:rPr>
              <a:t>DeepHand</a:t>
            </a:r>
            <a:r>
              <a:rPr lang="zh-CN" altLang="en-US" sz="2000" dirty="0">
                <a:solidFill>
                  <a:schemeClr val="bg1"/>
                </a:solidFill>
              </a:rPr>
              <a:t>的新系统的使用。它能够“深入的学习”来理解手部关节角度和扭曲的</a:t>
            </a:r>
            <a:r>
              <a:rPr lang="zh-CN" altLang="en-US" sz="2000" dirty="0" smtClean="0">
                <a:solidFill>
                  <a:schemeClr val="bg1"/>
                </a:solidFill>
              </a:rPr>
              <a:t>复杂性。</a:t>
            </a:r>
            <a:endParaRPr lang="en-US" altLang="zh-CN" sz="2000" dirty="0" smtClean="0">
              <a:solidFill>
                <a:schemeClr val="bg1"/>
              </a:solidFill>
            </a:endParaRPr>
          </a:p>
          <a:p>
            <a:r>
              <a:rPr lang="zh-CN" altLang="en-US" sz="2000" dirty="0" smtClean="0">
                <a:solidFill>
                  <a:schemeClr val="bg1"/>
                </a:solidFill>
              </a:rPr>
              <a:t>它沉浸式的交互情境要求系统</a:t>
            </a:r>
            <a:r>
              <a:rPr lang="zh-CN" altLang="en-US" sz="2000" dirty="0">
                <a:solidFill>
                  <a:schemeClr val="bg1"/>
                </a:solidFill>
              </a:rPr>
              <a:t>都必须能够看到和解释用户的手在做什么。“如果你的手不能和虚拟世界互动，你什么都做不了。这就是为什么双手如此重要。“</a:t>
            </a:r>
          </a:p>
          <a:p>
            <a:r>
              <a:rPr lang="en-US" altLang="zh-CN" sz="2000" dirty="0" err="1" smtClean="0">
                <a:solidFill>
                  <a:schemeClr val="bg1"/>
                </a:solidFill>
              </a:rPr>
              <a:t>DeepHand</a:t>
            </a:r>
            <a:r>
              <a:rPr lang="zh-CN" altLang="en-US" sz="2000" dirty="0" smtClean="0">
                <a:solidFill>
                  <a:schemeClr val="bg1"/>
                </a:solidFill>
              </a:rPr>
              <a:t>使用</a:t>
            </a:r>
            <a:r>
              <a:rPr lang="zh-CN" altLang="en-US" sz="2000" dirty="0">
                <a:solidFill>
                  <a:schemeClr val="bg1"/>
                </a:solidFill>
              </a:rPr>
              <a:t>模仿人类大脑的“卷积神经网络”，并且能够“深度学习”来理解手关节角度和扭曲的复杂性。</a:t>
            </a:r>
          </a:p>
          <a:p>
            <a:r>
              <a:rPr lang="zh-CN" altLang="en-US" sz="2000" dirty="0" smtClean="0">
                <a:solidFill>
                  <a:schemeClr val="bg1"/>
                </a:solidFill>
              </a:rPr>
              <a:t>它知道</a:t>
            </a:r>
            <a:r>
              <a:rPr lang="zh-CN" altLang="en-US" sz="2000" dirty="0">
                <a:solidFill>
                  <a:schemeClr val="bg1"/>
                </a:solidFill>
              </a:rPr>
              <a:t>你的手在哪里，手指的位置以及手和手指的所有动作。</a:t>
            </a:r>
          </a:p>
          <a:p>
            <a:endParaRPr lang="zh-CN" altLang="en-US" sz="2000" dirty="0">
              <a:solidFill>
                <a:schemeClr val="bg1"/>
              </a:solidFill>
            </a:endParaRPr>
          </a:p>
        </p:txBody>
      </p:sp>
      <p:sp>
        <p:nvSpPr>
          <p:cNvPr id="11"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14" name="组合 13"/>
          <p:cNvGrpSpPr/>
          <p:nvPr/>
        </p:nvGrpSpPr>
        <p:grpSpPr>
          <a:xfrm>
            <a:off x="266330" y="417250"/>
            <a:ext cx="5487126" cy="710214"/>
            <a:chOff x="266330" y="417250"/>
            <a:chExt cx="3488924" cy="710214"/>
          </a:xfrm>
        </p:grpSpPr>
        <p:sp>
          <p:nvSpPr>
            <p:cNvPr id="15" name="平行四边形 14"/>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6" name="文本框 15"/>
            <p:cNvSpPr txBox="1"/>
            <p:nvPr/>
          </p:nvSpPr>
          <p:spPr>
            <a:xfrm>
              <a:off x="338934" y="508419"/>
              <a:ext cx="3313787"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深度学习介入带来的新交互方式</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17" name="平行四边形 16"/>
          <p:cNvSpPr/>
          <p:nvPr/>
        </p:nvSpPr>
        <p:spPr>
          <a:xfrm>
            <a:off x="5867642" y="417250"/>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8" name="平行四边形 17"/>
          <p:cNvSpPr/>
          <p:nvPr/>
        </p:nvSpPr>
        <p:spPr>
          <a:xfrm>
            <a:off x="6466953" y="417250"/>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112351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417250"/>
            <a:ext cx="3488924" cy="710214"/>
            <a:chOff x="266330" y="417250"/>
            <a:chExt cx="3488924" cy="710214"/>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338934" y="508419"/>
              <a:ext cx="3416320" cy="523220"/>
            </a:xfrm>
            <a:prstGeom prst="rect">
              <a:avLst/>
            </a:prstGeom>
            <a:noFill/>
          </p:spPr>
          <p:txBody>
            <a:bodyPr wrap="none" rtlCol="0">
              <a:spAutoFit/>
            </a:bodyPr>
            <a:lstStyle/>
            <a:p>
              <a:r>
                <a:rPr lang="zh-CN" altLang="en-US" sz="2800" dirty="0" smtClean="0">
                  <a:solidFill>
                    <a:schemeClr val="bg1"/>
                  </a:solidFill>
                  <a:latin typeface="华文细黑" panose="02010600040101010101" pitchFamily="2" charset="-122"/>
                  <a:ea typeface="华文细黑" panose="02010600040101010101" pitchFamily="2" charset="-122"/>
                </a:rPr>
                <a:t>深度学习运用于交互</a:t>
              </a:r>
              <a:endParaRPr lang="zh-CN" altLang="en-US" sz="2800" dirty="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338934" y="1540059"/>
            <a:ext cx="4521875" cy="4401205"/>
          </a:xfrm>
          <a:prstGeom prst="rect">
            <a:avLst/>
          </a:prstGeom>
          <a:noFill/>
        </p:spPr>
        <p:txBody>
          <a:bodyPr wrap="square" rtlCol="0">
            <a:spAutoFit/>
          </a:bodyPr>
          <a:lstStyle/>
          <a:p>
            <a:r>
              <a:rPr lang="zh-CN" altLang="en-US" sz="2000" dirty="0">
                <a:solidFill>
                  <a:schemeClr val="bg1"/>
                </a:solidFill>
              </a:rPr>
              <a:t>深度学习神经网络的工作方式来自于同人脑视觉机理的类比学习，这种从原始输入开始向更高层次不停抽象迭代的过程赋予了该模型高度抽象的能力，</a:t>
            </a:r>
            <a:r>
              <a:rPr lang="zh-CN" altLang="en-US" sz="2000" dirty="0">
                <a:solidFill>
                  <a:schemeClr val="accent2"/>
                </a:solidFill>
              </a:rPr>
              <a:t>使得深度学习神经网络能够非常有效地从大量有标签数据中深度提取数据的特征信息，充分挖掘数据的内在属性和有价值的表征数据，然后组合低层特征为更加抽象的高层特征</a:t>
            </a:r>
            <a:r>
              <a:rPr lang="zh-CN" altLang="en-US" sz="2000" dirty="0">
                <a:solidFill>
                  <a:schemeClr val="bg1"/>
                </a:solidFill>
              </a:rPr>
              <a:t>，而高级特征则是数据更高级、更本质的描述，由此可以在分类问题上得到更优的结果。</a:t>
            </a:r>
          </a:p>
          <a:p>
            <a:endParaRPr lang="zh-CN" altLang="en-US" sz="2000" dirty="0">
              <a:solidFill>
                <a:schemeClr val="bg1"/>
              </a:solidFill>
            </a:endParaRPr>
          </a:p>
          <a:p>
            <a:r>
              <a:rPr lang="zh-CN" altLang="en-US" sz="2000" dirty="0" smtClean="0">
                <a:solidFill>
                  <a:schemeClr val="bg1"/>
                </a:solidFill>
              </a:rPr>
              <a:t>深度</a:t>
            </a:r>
            <a:r>
              <a:rPr lang="zh-CN" altLang="en-US" sz="2000" dirty="0">
                <a:solidFill>
                  <a:schemeClr val="bg1"/>
                </a:solidFill>
              </a:rPr>
              <a:t>学习模型的多隐藏层结构使得模型能有效利用海量数据进行训练</a:t>
            </a:r>
            <a:r>
              <a:rPr lang="zh-CN" altLang="en-US" sz="2000" dirty="0" smtClean="0">
                <a:solidFill>
                  <a:schemeClr val="bg1"/>
                </a:solidFill>
              </a:rPr>
              <a:t>，</a:t>
            </a:r>
            <a:endParaRPr lang="zh-CN" altLang="en-US" sz="2000" dirty="0">
              <a:solidFill>
                <a:schemeClr val="bg1"/>
              </a:solidFill>
            </a:endParaRPr>
          </a:p>
        </p:txBody>
      </p:sp>
      <p:pic>
        <p:nvPicPr>
          <p:cNvPr id="5" name="图片 4"/>
          <p:cNvPicPr>
            <a:picLocks noChangeAspect="1"/>
          </p:cNvPicPr>
          <p:nvPr/>
        </p:nvPicPr>
        <p:blipFill>
          <a:blip r:embed="rId2"/>
          <a:stretch>
            <a:fillRect/>
          </a:stretch>
        </p:blipFill>
        <p:spPr>
          <a:xfrm>
            <a:off x="5237315" y="1984057"/>
            <a:ext cx="6505575" cy="2524125"/>
          </a:xfrm>
          <a:prstGeom prst="rect">
            <a:avLst/>
          </a:prstGeom>
        </p:spPr>
      </p:pic>
    </p:spTree>
    <p:extLst>
      <p:ext uri="{BB962C8B-B14F-4D97-AF65-F5344CB8AC3E}">
        <p14:creationId xmlns:p14="http://schemas.microsoft.com/office/powerpoint/2010/main" val="2525984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2086</TotalTime>
  <Words>2522</Words>
  <Application>Microsoft Office PowerPoint</Application>
  <PresentationFormat>宽屏</PresentationFormat>
  <Paragraphs>143</Paragraphs>
  <Slides>25</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等线</vt:lpstr>
      <vt:lpstr>华康俪金黑W8(P)</vt:lpstr>
      <vt:lpstr>华文细黑</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Year</cp:lastModifiedBy>
  <cp:revision>177</cp:revision>
  <dcterms:created xsi:type="dcterms:W3CDTF">2016-04-24T08:41:49Z</dcterms:created>
  <dcterms:modified xsi:type="dcterms:W3CDTF">2017-12-08T11:35:17Z</dcterms:modified>
</cp:coreProperties>
</file>